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7" r:id="rId3"/>
    <p:sldId id="257" r:id="rId4"/>
    <p:sldId id="258" r:id="rId5"/>
    <p:sldId id="268" r:id="rId6"/>
    <p:sldId id="269" r:id="rId7"/>
    <p:sldId id="270" r:id="rId8"/>
    <p:sldId id="271" r:id="rId9"/>
    <p:sldId id="272" r:id="rId10"/>
    <p:sldId id="273" r:id="rId11"/>
    <p:sldId id="274" r:id="rId12"/>
    <p:sldId id="275" r:id="rId13"/>
    <p:sldId id="276" r:id="rId14"/>
    <p:sldId id="277" r:id="rId15"/>
    <p:sldId id="265" r:id="rId16"/>
    <p:sldId id="266"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660"/>
  </p:normalViewPr>
  <p:slideViewPr>
    <p:cSldViewPr snapToGrid="0" snapToObjects="1">
      <p:cViewPr varScale="1">
        <p:scale>
          <a:sx n="76" d="100"/>
          <a:sy n="76" d="100"/>
        </p:scale>
        <p:origin x="1574"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39599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0565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8858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0251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80618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44301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77296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47793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441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5649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89974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4095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4/4/2025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2644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10629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26957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7197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939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CAD085-E8A6-8845-BD4E-CB4CCA059FC4}" type="datetimeFigureOut">
              <a:rPr lang="en-US" smtClean="0"/>
              <a:t>4/4/2025</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4275689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pxhere.com/en/photo/1567615"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classplusapp.com/growth/importance-of-multidisciplinary-approach/"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5.wdp"/><Relationship Id="rId7" Type="http://schemas.openxmlformats.org/officeDocument/2006/relationships/hyperlink" Target="https://www.orientacionandujar.es/2023/05/19/material-manipulativo-con-pictogramas-cuaderno-en-imagenes-mi-rutina/kisspng-microsoft-powerpoint-presentation-program-slide-sh-5b3b3a3014e8e4-9114350115306081760857/"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2.png"/><Relationship Id="rId4" Type="http://schemas.openxmlformats.org/officeDocument/2006/relationships/hyperlink" Target="https://twodoubleupjo.blogspot.com/201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docs.google.com/spreadsheets/d/1zmCt1DndhcSL-e_pg7HrR7D0fY_2KXIo/edit?usp=sharing&amp;ouid=111024730466744054638&amp;rtpof=true&amp;sd=tru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pixabay.com/en/male-female-icon-avatar-man-woman-1354358/"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foto.wuestenigel.com/businessman-figure-with-wealth-te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593" y="2446216"/>
            <a:ext cx="9144000" cy="1052988"/>
          </a:xfrm>
        </p:spPr>
        <p:txBody>
          <a:bodyPr>
            <a:noAutofit/>
          </a:bodyPr>
          <a:lstStyle/>
          <a:p>
            <a:r>
              <a:rPr lang="en-IN" b="1" dirty="0">
                <a:solidFill>
                  <a:srgbClr val="00B0F0"/>
                </a:solidFill>
                <a:latin typeface="Arial Rounded MT Bold" panose="020F0704030504030204" pitchFamily="34" charset="0"/>
              </a:rPr>
              <a:t>Hiring Process Analytics</a:t>
            </a:r>
            <a:endParaRPr b="1" dirty="0">
              <a:solidFill>
                <a:srgbClr val="00B0F0"/>
              </a:solidFill>
              <a:latin typeface="Arial Rounded MT Bold" panose="020F0704030504030204" pitchFamily="34" charset="0"/>
            </a:endParaRPr>
          </a:p>
        </p:txBody>
      </p:sp>
      <p:sp>
        <p:nvSpPr>
          <p:cNvPr id="3" name="Subtitle 2"/>
          <p:cNvSpPr>
            <a:spLocks noGrp="1"/>
          </p:cNvSpPr>
          <p:nvPr>
            <p:ph type="subTitle" idx="1"/>
          </p:nvPr>
        </p:nvSpPr>
        <p:spPr>
          <a:xfrm>
            <a:off x="1028020" y="5835159"/>
            <a:ext cx="7080026" cy="930316"/>
          </a:xfrm>
        </p:spPr>
        <p:txBody>
          <a:bodyPr>
            <a:normAutofit/>
          </a:bodyPr>
          <a:lstStyle/>
          <a:p>
            <a:r>
              <a:rPr lang="en-US" b="1" dirty="0">
                <a:solidFill>
                  <a:schemeClr val="bg2">
                    <a:lumMod val="50000"/>
                    <a:lumOff val="50000"/>
                  </a:schemeClr>
                </a:solidFill>
                <a:latin typeface="Abadi" panose="020B0604020104020204" pitchFamily="34" charset="0"/>
              </a:rPr>
              <a:t>Prepared by : Shivam Singh</a:t>
            </a:r>
          </a:p>
          <a:p>
            <a:r>
              <a:rPr lang="en-US" b="1" dirty="0">
                <a:solidFill>
                  <a:schemeClr val="bg2">
                    <a:lumMod val="50000"/>
                    <a:lumOff val="50000"/>
                  </a:schemeClr>
                </a:solidFill>
                <a:latin typeface="Abadi" panose="020B0604020104020204" pitchFamily="34" charset="0"/>
              </a:rPr>
              <a:t>Email id: Shivamkumsingh@gmail.com</a:t>
            </a:r>
          </a:p>
          <a:p>
            <a:endParaRPr dirty="0"/>
          </a:p>
        </p:txBody>
      </p:sp>
      <p:pic>
        <p:nvPicPr>
          <p:cNvPr id="11" name="Picture 10">
            <a:extLst>
              <a:ext uri="{FF2B5EF4-FFF2-40B4-BE49-F238E27FC236}">
                <a16:creationId xmlns:a16="http://schemas.microsoft.com/office/drawing/2014/main" id="{05BF32BC-25F9-46E2-8538-ECA1F597015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b="8487"/>
          <a:stretch/>
        </p:blipFill>
        <p:spPr>
          <a:xfrm>
            <a:off x="3645081" y="3758364"/>
            <a:ext cx="1845902" cy="1817634"/>
          </a:xfrm>
          <a:prstGeom prst="ellipse">
            <a:avLst/>
          </a:prstGeom>
          <a:ln>
            <a:noFill/>
          </a:ln>
          <a:effectLst>
            <a:softEdge rad="112500"/>
          </a:effectLst>
        </p:spPr>
      </p:pic>
      <p:pic>
        <p:nvPicPr>
          <p:cNvPr id="13" name="Picture 12">
            <a:extLst>
              <a:ext uri="{FF2B5EF4-FFF2-40B4-BE49-F238E27FC236}">
                <a16:creationId xmlns:a16="http://schemas.microsoft.com/office/drawing/2014/main" id="{E9B192FF-4583-4652-B322-9E59D9F5926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Lst>
          </a:blip>
          <a:stretch>
            <a:fillRect/>
          </a:stretch>
        </p:blipFill>
        <p:spPr>
          <a:xfrm>
            <a:off x="2898227" y="340317"/>
            <a:ext cx="3339611" cy="184673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0049E80-2CC5-4EC0-A59B-5450D4F5E589}"/>
              </a:ext>
            </a:extLst>
          </p:cNvPr>
          <p:cNvSpPr txBox="1"/>
          <p:nvPr/>
        </p:nvSpPr>
        <p:spPr>
          <a:xfrm>
            <a:off x="80387" y="107159"/>
            <a:ext cx="9073661" cy="646331"/>
          </a:xfrm>
          <a:prstGeom prst="rect">
            <a:avLst/>
          </a:prstGeom>
          <a:noFill/>
        </p:spPr>
        <p:txBody>
          <a:bodyPr wrap="square" rtlCol="0">
            <a:spAutoFit/>
          </a:bodyPr>
          <a:lstStyle/>
          <a:p>
            <a:r>
              <a:rPr lang="en-US" b="1" dirty="0">
                <a:solidFill>
                  <a:srgbClr val="33CC33"/>
                </a:solidFill>
                <a:latin typeface="Arial Rounded MT Bold" panose="020F0704030504030204" pitchFamily="34" charset="0"/>
              </a:rPr>
              <a:t>D. Departmental Analysis: </a:t>
            </a:r>
            <a:r>
              <a:rPr lang="en-US" dirty="0">
                <a:effectLst>
                  <a:outerShdw blurRad="38100" dist="38100" dir="2700000" algn="tl">
                    <a:srgbClr val="000000">
                      <a:alpha val="43137"/>
                    </a:srgbClr>
                  </a:outerShdw>
                </a:effectLst>
                <a:latin typeface="Arial Rounded MT Bold" panose="020F0704030504030204" pitchFamily="34" charset="0"/>
              </a:rPr>
              <a:t>Use a pie chart, bar graph, or any other suitable visualization to show the proportion of people working in different departments.</a:t>
            </a:r>
            <a:endParaRPr lang="en-IN" dirty="0">
              <a:effectLst>
                <a:outerShdw blurRad="38100" dist="38100" dir="2700000" algn="tl">
                  <a:srgbClr val="000000">
                    <a:alpha val="43137"/>
                  </a:srgbClr>
                </a:outerShdw>
              </a:effectLst>
              <a:latin typeface="Arial Rounded MT Bold" panose="020F0704030504030204" pitchFamily="34" charset="0"/>
            </a:endParaRPr>
          </a:p>
        </p:txBody>
      </p:sp>
      <p:pic>
        <p:nvPicPr>
          <p:cNvPr id="3" name="Picture 2">
            <a:extLst>
              <a:ext uri="{FF2B5EF4-FFF2-40B4-BE49-F238E27FC236}">
                <a16:creationId xmlns:a16="http://schemas.microsoft.com/office/drawing/2014/main" id="{2C078944-294D-489C-B2A0-40CB5F665486}"/>
              </a:ext>
            </a:extLst>
          </p:cNvPr>
          <p:cNvPicPr>
            <a:picLocks noChangeAspect="1"/>
          </p:cNvPicPr>
          <p:nvPr/>
        </p:nvPicPr>
        <p:blipFill>
          <a:blip r:embed="rId2"/>
          <a:stretch>
            <a:fillRect/>
          </a:stretch>
        </p:blipFill>
        <p:spPr>
          <a:xfrm>
            <a:off x="1630755" y="1511871"/>
            <a:ext cx="5724638" cy="21626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F834F16-5276-4433-971D-350344F94664}"/>
              </a:ext>
            </a:extLst>
          </p:cNvPr>
          <p:cNvSpPr txBox="1"/>
          <p:nvPr/>
        </p:nvSpPr>
        <p:spPr>
          <a:xfrm>
            <a:off x="80387" y="768491"/>
            <a:ext cx="8983226" cy="646331"/>
          </a:xfrm>
          <a:prstGeom prst="rect">
            <a:avLst/>
          </a:prstGeom>
          <a:noFill/>
        </p:spPr>
        <p:txBody>
          <a:bodyPr wrap="square">
            <a:spAutoFit/>
          </a:bodyPr>
          <a:lstStyle/>
          <a:p>
            <a:r>
              <a:rPr lang="en-US" b="1" dirty="0">
                <a:solidFill>
                  <a:srgbClr val="FFC000"/>
                </a:solidFill>
                <a:latin typeface="Abadi" panose="020B0604020104020204" pitchFamily="34" charset="0"/>
              </a:rPr>
              <a:t> Solved by 2 methods: </a:t>
            </a:r>
          </a:p>
          <a:p>
            <a:r>
              <a:rPr lang="en-US" b="1" dirty="0">
                <a:solidFill>
                  <a:srgbClr val="FFC000"/>
                </a:solidFill>
                <a:latin typeface="Abadi" panose="020B0604020104020204" pitchFamily="34" charset="0"/>
              </a:rPr>
              <a:t>1</a:t>
            </a:r>
            <a:r>
              <a:rPr lang="en-US" sz="1600" b="1" dirty="0">
                <a:solidFill>
                  <a:srgbClr val="FFC000"/>
                </a:solidFill>
                <a:latin typeface="Abadi" panose="020B0604020104020204" pitchFamily="34" charset="0"/>
              </a:rPr>
              <a:t>. Used Pivot Table and then Pie chart for visualization.  </a:t>
            </a:r>
            <a:endParaRPr lang="en-IN" dirty="0"/>
          </a:p>
        </p:txBody>
      </p:sp>
      <p:sp>
        <p:nvSpPr>
          <p:cNvPr id="12" name="TextBox 11">
            <a:extLst>
              <a:ext uri="{FF2B5EF4-FFF2-40B4-BE49-F238E27FC236}">
                <a16:creationId xmlns:a16="http://schemas.microsoft.com/office/drawing/2014/main" id="{96CC80F9-816B-4E72-A812-FA34A053305A}"/>
              </a:ext>
            </a:extLst>
          </p:cNvPr>
          <p:cNvSpPr txBox="1"/>
          <p:nvPr/>
        </p:nvSpPr>
        <p:spPr>
          <a:xfrm>
            <a:off x="80386" y="3765535"/>
            <a:ext cx="8983227" cy="584775"/>
          </a:xfrm>
          <a:prstGeom prst="rect">
            <a:avLst/>
          </a:prstGeom>
          <a:noFill/>
        </p:spPr>
        <p:txBody>
          <a:bodyPr wrap="square">
            <a:spAutoFit/>
          </a:bodyPr>
          <a:lstStyle/>
          <a:p>
            <a:r>
              <a:rPr lang="en-US" sz="1600" b="1" dirty="0">
                <a:solidFill>
                  <a:srgbClr val="FFC000"/>
                </a:solidFill>
                <a:latin typeface="Abadi" panose="020B0604020104020204" pitchFamily="34" charset="0"/>
              </a:rPr>
              <a:t>2. Using formula: =COUNTIF(E1:E7138,“Department") where Department is “Service Department” and so on till all 9 departments are not covered and then Pie chart for visualization.  </a:t>
            </a:r>
            <a:endParaRPr lang="en-IN" sz="1600" dirty="0"/>
          </a:p>
        </p:txBody>
      </p:sp>
      <p:pic>
        <p:nvPicPr>
          <p:cNvPr id="13" name="Picture 12">
            <a:extLst>
              <a:ext uri="{FF2B5EF4-FFF2-40B4-BE49-F238E27FC236}">
                <a16:creationId xmlns:a16="http://schemas.microsoft.com/office/drawing/2014/main" id="{9F359A04-776F-4998-9D3E-4C59F5A32E4F}"/>
              </a:ext>
            </a:extLst>
          </p:cNvPr>
          <p:cNvPicPr>
            <a:picLocks noChangeAspect="1"/>
          </p:cNvPicPr>
          <p:nvPr/>
        </p:nvPicPr>
        <p:blipFill rotWithShape="1">
          <a:blip r:embed="rId3"/>
          <a:srcRect t="14584"/>
          <a:stretch/>
        </p:blipFill>
        <p:spPr>
          <a:xfrm>
            <a:off x="2269391" y="4441372"/>
            <a:ext cx="4675554" cy="23076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9096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ABE8AD9-5C22-47FB-86CB-A156A6D04042}"/>
              </a:ext>
            </a:extLst>
          </p:cNvPr>
          <p:cNvSpPr txBox="1"/>
          <p:nvPr/>
        </p:nvSpPr>
        <p:spPr>
          <a:xfrm>
            <a:off x="318052" y="4937913"/>
            <a:ext cx="8507895" cy="87851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800" b="1" dirty="0">
                <a:solidFill>
                  <a:srgbClr val="FFC000"/>
                </a:solidFill>
                <a:latin typeface="Abadi" panose="020B0604020104020204" pitchFamily="34" charset="0"/>
              </a:rPr>
              <a:t>Operations Department and Service Department has highest hiring.</a:t>
            </a:r>
          </a:p>
          <a:p>
            <a:pPr marL="285750" indent="-285750">
              <a:lnSpc>
                <a:spcPct val="150000"/>
              </a:lnSpc>
              <a:buFont typeface="Wingdings" panose="05000000000000000000" pitchFamily="2" charset="2"/>
              <a:buChar char="q"/>
            </a:pPr>
            <a:r>
              <a:rPr lang="en-US" sz="1800" b="1" dirty="0">
                <a:solidFill>
                  <a:srgbClr val="FFC000"/>
                </a:solidFill>
                <a:latin typeface="Abadi" panose="020B0604020104020204" pitchFamily="34" charset="0"/>
              </a:rPr>
              <a:t>Whereas Human Re</a:t>
            </a:r>
            <a:r>
              <a:rPr lang="en-US" b="1" dirty="0">
                <a:solidFill>
                  <a:srgbClr val="FFC000"/>
                </a:solidFill>
                <a:latin typeface="Abadi" panose="020B0604020104020204" pitchFamily="34" charset="0"/>
              </a:rPr>
              <a:t>source Department and General Management has lowest hiring.</a:t>
            </a:r>
            <a:r>
              <a:rPr lang="en-US" sz="1800" b="1" dirty="0">
                <a:solidFill>
                  <a:srgbClr val="FFC000"/>
                </a:solidFill>
                <a:latin typeface="Abadi" panose="020B0604020104020204" pitchFamily="34" charset="0"/>
              </a:rPr>
              <a:t> </a:t>
            </a:r>
            <a:endParaRPr lang="en-IN" dirty="0"/>
          </a:p>
        </p:txBody>
      </p:sp>
      <p:pic>
        <p:nvPicPr>
          <p:cNvPr id="15" name="Picture 14">
            <a:extLst>
              <a:ext uri="{FF2B5EF4-FFF2-40B4-BE49-F238E27FC236}">
                <a16:creationId xmlns:a16="http://schemas.microsoft.com/office/drawing/2014/main" id="{47A9BA4A-4E55-4D66-AC91-2FD1AE21ADB1}"/>
              </a:ext>
            </a:extLst>
          </p:cNvPr>
          <p:cNvPicPr>
            <a:picLocks noChangeAspect="1"/>
          </p:cNvPicPr>
          <p:nvPr/>
        </p:nvPicPr>
        <p:blipFill>
          <a:blip r:embed="rId2"/>
          <a:stretch>
            <a:fillRect/>
          </a:stretch>
        </p:blipFill>
        <p:spPr>
          <a:xfrm>
            <a:off x="874177" y="393814"/>
            <a:ext cx="7239856" cy="4337209"/>
          </a:xfrm>
          <a:prstGeom prst="rect">
            <a:avLst/>
          </a:prstGeom>
        </p:spPr>
      </p:pic>
    </p:spTree>
    <p:extLst>
      <p:ext uri="{BB962C8B-B14F-4D97-AF65-F5344CB8AC3E}">
        <p14:creationId xmlns:p14="http://schemas.microsoft.com/office/powerpoint/2010/main" val="2054258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0049E80-2CC5-4EC0-A59B-5450D4F5E589}"/>
              </a:ext>
            </a:extLst>
          </p:cNvPr>
          <p:cNvSpPr txBox="1"/>
          <p:nvPr/>
        </p:nvSpPr>
        <p:spPr>
          <a:xfrm>
            <a:off x="80387" y="58427"/>
            <a:ext cx="9073661" cy="646331"/>
          </a:xfrm>
          <a:prstGeom prst="rect">
            <a:avLst/>
          </a:prstGeom>
          <a:noFill/>
        </p:spPr>
        <p:txBody>
          <a:bodyPr wrap="square" rtlCol="0">
            <a:spAutoFit/>
          </a:bodyPr>
          <a:lstStyle/>
          <a:p>
            <a:r>
              <a:rPr lang="en-IN" b="1" i="0" dirty="0">
                <a:solidFill>
                  <a:srgbClr val="00CC00"/>
                </a:solidFill>
                <a:effectLst/>
                <a:latin typeface="Abadi" panose="020B0604020104020204" pitchFamily="34" charset="0"/>
              </a:rPr>
              <a:t>E. Position Tier Analysis</a:t>
            </a:r>
            <a:r>
              <a:rPr lang="en-US" b="1" dirty="0">
                <a:solidFill>
                  <a:srgbClr val="00CC00"/>
                </a:solidFill>
                <a:latin typeface="Abadi" panose="020B0604020104020204" pitchFamily="34" charset="0"/>
              </a:rPr>
              <a:t>: </a:t>
            </a:r>
            <a:r>
              <a:rPr lang="en-US" b="0" i="0" dirty="0">
                <a:effectLst/>
                <a:latin typeface="Abadi" panose="020B0604020104020204" pitchFamily="34" charset="0"/>
              </a:rPr>
              <a:t>Use a chart or graph to represent the different position tiers within the company.</a:t>
            </a:r>
            <a:endParaRPr lang="en-IN" dirty="0">
              <a:effectLst>
                <a:outerShdw blurRad="38100" dist="38100" dir="2700000" algn="tl">
                  <a:srgbClr val="000000">
                    <a:alpha val="43137"/>
                  </a:srgbClr>
                </a:outerShdw>
              </a:effectLst>
              <a:latin typeface="Abadi" panose="020B0604020104020204" pitchFamily="34" charset="0"/>
            </a:endParaRPr>
          </a:p>
        </p:txBody>
      </p:sp>
      <p:sp>
        <p:nvSpPr>
          <p:cNvPr id="7" name="TextBox 6">
            <a:extLst>
              <a:ext uri="{FF2B5EF4-FFF2-40B4-BE49-F238E27FC236}">
                <a16:creationId xmlns:a16="http://schemas.microsoft.com/office/drawing/2014/main" id="{FF834F16-5276-4433-971D-350344F94664}"/>
              </a:ext>
            </a:extLst>
          </p:cNvPr>
          <p:cNvSpPr txBox="1"/>
          <p:nvPr/>
        </p:nvSpPr>
        <p:spPr>
          <a:xfrm>
            <a:off x="1516645" y="679373"/>
            <a:ext cx="6921677" cy="369332"/>
          </a:xfrm>
          <a:prstGeom prst="rect">
            <a:avLst/>
          </a:prstGeom>
          <a:noFill/>
        </p:spPr>
        <p:txBody>
          <a:bodyPr wrap="square">
            <a:spAutoFit/>
          </a:bodyPr>
          <a:lstStyle/>
          <a:p>
            <a:pPr algn="ctr"/>
            <a:r>
              <a:rPr lang="en-US" b="1" dirty="0">
                <a:solidFill>
                  <a:srgbClr val="FFC000"/>
                </a:solidFill>
                <a:latin typeface="Abadi" panose="020B0604020104020204" pitchFamily="34" charset="0"/>
              </a:rPr>
              <a:t> Used Pivot Table and then Clustered Column chart for visualization</a:t>
            </a:r>
            <a:r>
              <a:rPr lang="en-US" sz="1600" b="1" dirty="0">
                <a:solidFill>
                  <a:srgbClr val="FFC000"/>
                </a:solidFill>
                <a:latin typeface="Abadi" panose="020B0604020104020204" pitchFamily="34" charset="0"/>
              </a:rPr>
              <a:t>.  </a:t>
            </a:r>
            <a:endParaRPr lang="en-IN" dirty="0"/>
          </a:p>
        </p:txBody>
      </p:sp>
      <p:pic>
        <p:nvPicPr>
          <p:cNvPr id="15" name="Picture 14">
            <a:extLst>
              <a:ext uri="{FF2B5EF4-FFF2-40B4-BE49-F238E27FC236}">
                <a16:creationId xmlns:a16="http://schemas.microsoft.com/office/drawing/2014/main" id="{AFED9C5F-D225-4654-B187-43B753DF88E3}"/>
              </a:ext>
            </a:extLst>
          </p:cNvPr>
          <p:cNvPicPr>
            <a:picLocks noChangeAspect="1"/>
          </p:cNvPicPr>
          <p:nvPr/>
        </p:nvPicPr>
        <p:blipFill rotWithShape="1">
          <a:blip r:embed="rId2"/>
          <a:srcRect b="12120"/>
          <a:stretch/>
        </p:blipFill>
        <p:spPr>
          <a:xfrm>
            <a:off x="251053" y="1205183"/>
            <a:ext cx="2099349" cy="547391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8B4A3963-6C6B-4769-905F-E477591A578B}"/>
              </a:ext>
            </a:extLst>
          </p:cNvPr>
          <p:cNvPicPr>
            <a:picLocks noChangeAspect="1"/>
          </p:cNvPicPr>
          <p:nvPr/>
        </p:nvPicPr>
        <p:blipFill>
          <a:blip r:embed="rId3"/>
          <a:stretch>
            <a:fillRect/>
          </a:stretch>
        </p:blipFill>
        <p:spPr>
          <a:xfrm>
            <a:off x="6711933" y="1669651"/>
            <a:ext cx="2099349" cy="4398685"/>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352E4A9F-726E-4535-A048-B2A8E3B382AA}"/>
              </a:ext>
            </a:extLst>
          </p:cNvPr>
          <p:cNvSpPr txBox="1"/>
          <p:nvPr/>
        </p:nvSpPr>
        <p:spPr>
          <a:xfrm>
            <a:off x="2790531" y="3301864"/>
            <a:ext cx="3481273" cy="923330"/>
          </a:xfrm>
          <a:prstGeom prst="rect">
            <a:avLst/>
          </a:prstGeom>
          <a:noFill/>
        </p:spPr>
        <p:txBody>
          <a:bodyPr wrap="square">
            <a:spAutoFit/>
          </a:bodyPr>
          <a:lstStyle/>
          <a:p>
            <a:pPr algn="just"/>
            <a:r>
              <a:rPr lang="en-US" sz="1800" b="1" dirty="0">
                <a:solidFill>
                  <a:srgbClr val="FFC000"/>
                </a:solidFill>
                <a:latin typeface="Abadi" panose="020B0604020104020204" pitchFamily="34" charset="0"/>
              </a:rPr>
              <a:t>The </a:t>
            </a:r>
            <a:r>
              <a:rPr lang="en-US" sz="1800" b="1" dirty="0">
                <a:solidFill>
                  <a:srgbClr val="00B0F0"/>
                </a:solidFill>
                <a:latin typeface="Abadi" panose="020B0604020104020204" pitchFamily="34" charset="0"/>
              </a:rPr>
              <a:t>Blue</a:t>
            </a:r>
            <a:r>
              <a:rPr lang="en-US" sz="1800" b="1" dirty="0">
                <a:solidFill>
                  <a:srgbClr val="FFC000"/>
                </a:solidFill>
                <a:latin typeface="Abadi" panose="020B0604020104020204" pitchFamily="34" charset="0"/>
              </a:rPr>
              <a:t> highlighted value indicates most frequent job Tier for each Post Name.</a:t>
            </a:r>
            <a:endParaRPr lang="en-IN" dirty="0"/>
          </a:p>
        </p:txBody>
      </p:sp>
    </p:spTree>
    <p:extLst>
      <p:ext uri="{BB962C8B-B14F-4D97-AF65-F5344CB8AC3E}">
        <p14:creationId xmlns:p14="http://schemas.microsoft.com/office/powerpoint/2010/main" val="201076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F0EF71-CBAE-40EE-8E23-C9BFAFECC059}"/>
              </a:ext>
            </a:extLst>
          </p:cNvPr>
          <p:cNvSpPr txBox="1"/>
          <p:nvPr/>
        </p:nvSpPr>
        <p:spPr>
          <a:xfrm>
            <a:off x="273326" y="189806"/>
            <a:ext cx="8597348" cy="7201972"/>
          </a:xfrm>
          <a:prstGeom prst="rect">
            <a:avLst/>
          </a:prstGeom>
          <a:noFill/>
        </p:spPr>
        <p:txBody>
          <a:bodyPr wrap="square">
            <a:spAutoFit/>
          </a:bodyPr>
          <a:lstStyle/>
          <a:p>
            <a:pPr marL="285750" indent="-285750">
              <a:buFont typeface="Wingdings" panose="05000000000000000000" pitchFamily="2" charset="2"/>
              <a:buChar char="q"/>
            </a:pPr>
            <a:r>
              <a:rPr lang="en-US" sz="1600" dirty="0">
                <a:latin typeface="Abadi" panose="020B0604020104020204" pitchFamily="34" charset="0"/>
              </a:rPr>
              <a:t>“Post Name” column was divided into “Job Tiers” column – Entry-Level, Mid-Level and Senior-Level on basis of “Offered Salary” column with: </a:t>
            </a:r>
          </a:p>
          <a:p>
            <a:endParaRPr lang="en-US" sz="1600" dirty="0">
              <a:latin typeface="Abadi" panose="020B0604020104020204" pitchFamily="34" charset="0"/>
            </a:endParaRPr>
          </a:p>
          <a:p>
            <a:r>
              <a:rPr lang="en-US" sz="1400" dirty="0">
                <a:latin typeface="Abadi" panose="020B0604020104020204" pitchFamily="34" charset="0"/>
              </a:rPr>
              <a:t>                                               </a:t>
            </a:r>
            <a:r>
              <a:rPr lang="en-US" sz="1400" b="1" dirty="0">
                <a:solidFill>
                  <a:srgbClr val="FFC000"/>
                </a:solidFill>
                <a:latin typeface="Abadi" panose="020B0604020104020204" pitchFamily="34" charset="0"/>
              </a:rPr>
              <a:t>Min -         </a:t>
            </a:r>
            <a:r>
              <a:rPr lang="en-US" sz="1400" dirty="0">
                <a:solidFill>
                  <a:srgbClr val="FFC000"/>
                </a:solidFill>
                <a:latin typeface="Abadi" panose="020B0604020104020204" pitchFamily="34" charset="0"/>
              </a:rPr>
              <a:t>100</a:t>
            </a:r>
          </a:p>
          <a:p>
            <a:r>
              <a:rPr lang="en-US" sz="1400" dirty="0">
                <a:solidFill>
                  <a:srgbClr val="FFC000"/>
                </a:solidFill>
                <a:latin typeface="Abadi" panose="020B0604020104020204" pitchFamily="34" charset="0"/>
              </a:rPr>
              <a:t>                                               </a:t>
            </a:r>
            <a:r>
              <a:rPr lang="en-US" sz="1400" b="1" dirty="0">
                <a:solidFill>
                  <a:srgbClr val="FFC000"/>
                </a:solidFill>
                <a:latin typeface="Abadi" panose="020B0604020104020204" pitchFamily="34" charset="0"/>
              </a:rPr>
              <a:t>Median -    </a:t>
            </a:r>
            <a:r>
              <a:rPr lang="en-US" sz="1400" dirty="0">
                <a:solidFill>
                  <a:srgbClr val="FFC000"/>
                </a:solidFill>
                <a:latin typeface="Abadi" panose="020B0604020104020204" pitchFamily="34" charset="0"/>
              </a:rPr>
              <a:t>49631 (=MEDIAN(G2:G7138)</a:t>
            </a:r>
          </a:p>
          <a:p>
            <a:r>
              <a:rPr lang="en-US" sz="1400" dirty="0">
                <a:solidFill>
                  <a:srgbClr val="FFC000"/>
                </a:solidFill>
                <a:latin typeface="Abadi" panose="020B0604020104020204" pitchFamily="34" charset="0"/>
              </a:rPr>
              <a:t>                                               </a:t>
            </a:r>
            <a:r>
              <a:rPr lang="en-US" sz="1400" b="1" dirty="0">
                <a:solidFill>
                  <a:srgbClr val="FFC000"/>
                </a:solidFill>
                <a:latin typeface="Abadi" panose="020B0604020104020204" pitchFamily="34" charset="0"/>
              </a:rPr>
              <a:t>Max -         </a:t>
            </a:r>
            <a:r>
              <a:rPr lang="en-US" sz="1400" dirty="0">
                <a:solidFill>
                  <a:srgbClr val="FFC000"/>
                </a:solidFill>
                <a:latin typeface="Abadi" panose="020B0604020104020204" pitchFamily="34" charset="0"/>
              </a:rPr>
              <a:t>99967</a:t>
            </a:r>
          </a:p>
          <a:p>
            <a:endParaRPr lang="en-US" sz="1400" dirty="0">
              <a:latin typeface="Abadi" panose="020B0604020104020204" pitchFamily="34" charset="0"/>
            </a:endParaRPr>
          </a:p>
          <a:p>
            <a:pPr marL="285750" indent="-285750">
              <a:buFont typeface="Wingdings" panose="05000000000000000000" pitchFamily="2" charset="2"/>
              <a:buChar char="q"/>
            </a:pPr>
            <a:r>
              <a:rPr lang="en-US" sz="1600" dirty="0">
                <a:latin typeface="Abadi" panose="020B0604020104020204" pitchFamily="34" charset="0"/>
              </a:rPr>
              <a:t>Use IF formula to get the Job Tiers: </a:t>
            </a:r>
            <a:r>
              <a:rPr lang="en-US" sz="1600" dirty="0">
                <a:solidFill>
                  <a:srgbClr val="FFC000"/>
                </a:solidFill>
                <a:latin typeface="Abadi" panose="020B0604020104020204" pitchFamily="34" charset="0"/>
              </a:rPr>
              <a:t>=IF(G2&lt;=25582, "Entry-Level", IF(G2&lt;=74479.5, "Mid-Level", "Senior-Level"))</a:t>
            </a:r>
          </a:p>
          <a:p>
            <a:r>
              <a:rPr lang="en-US" sz="1600" b="1" dirty="0">
                <a:solidFill>
                  <a:srgbClr val="FFC000"/>
                </a:solidFill>
                <a:latin typeface="Abadi" panose="020B0604020104020204" pitchFamily="34" charset="0"/>
              </a:rPr>
              <a:t>                                          </a:t>
            </a:r>
            <a:r>
              <a:rPr lang="en-US" sz="1400" b="1" dirty="0">
                <a:solidFill>
                  <a:srgbClr val="FFC000"/>
                </a:solidFill>
                <a:latin typeface="Abadi" panose="020B0604020104020204" pitchFamily="34" charset="0"/>
              </a:rPr>
              <a:t>Q1</a:t>
            </a:r>
            <a:r>
              <a:rPr lang="en-US" sz="1400" dirty="0">
                <a:solidFill>
                  <a:srgbClr val="FFC000"/>
                </a:solidFill>
                <a:latin typeface="Abadi" panose="020B0604020104020204" pitchFamily="34" charset="0"/>
              </a:rPr>
              <a:t> = 25582       (=QUARTILE.INC(G2:G7138, 1)</a:t>
            </a:r>
          </a:p>
          <a:p>
            <a:r>
              <a:rPr lang="en-US" sz="1400" dirty="0">
                <a:solidFill>
                  <a:srgbClr val="FFC000"/>
                </a:solidFill>
                <a:latin typeface="Abadi" panose="020B0604020104020204" pitchFamily="34" charset="0"/>
              </a:rPr>
              <a:t>                                               </a:t>
            </a:r>
            <a:r>
              <a:rPr lang="en-US" sz="1400" b="1" dirty="0">
                <a:solidFill>
                  <a:srgbClr val="FFC000"/>
                </a:solidFill>
                <a:latin typeface="Abadi" panose="020B0604020104020204" pitchFamily="34" charset="0"/>
              </a:rPr>
              <a:t>Q3 </a:t>
            </a:r>
            <a:r>
              <a:rPr lang="en-US" sz="1400" dirty="0">
                <a:solidFill>
                  <a:srgbClr val="FFC000"/>
                </a:solidFill>
                <a:latin typeface="Abadi" panose="020B0604020104020204" pitchFamily="34" charset="0"/>
              </a:rPr>
              <a:t>= 74479.5    (=QUARTILE.INC(G2:G7138, 3)</a:t>
            </a:r>
          </a:p>
          <a:p>
            <a:r>
              <a:rPr lang="en-US" sz="1400" dirty="0">
                <a:solidFill>
                  <a:srgbClr val="FFC000"/>
                </a:solidFill>
                <a:latin typeface="Abadi" panose="020B0604020104020204" pitchFamily="34" charset="0"/>
              </a:rPr>
              <a:t>                                               25,583 – 74,479.5	Middle 50% (Q2–Q3 range)</a:t>
            </a:r>
          </a:p>
          <a:p>
            <a:r>
              <a:rPr lang="en-US" sz="1400" dirty="0">
                <a:solidFill>
                  <a:srgbClr val="FFC000"/>
                </a:solidFill>
                <a:latin typeface="Abadi" panose="020B0604020104020204" pitchFamily="34" charset="0"/>
              </a:rPr>
              <a:t>                          </a:t>
            </a:r>
          </a:p>
          <a:p>
            <a:r>
              <a:rPr lang="en-US" sz="1600" dirty="0">
                <a:latin typeface="Abadi" panose="020B0604020104020204" pitchFamily="34" charset="0"/>
              </a:rPr>
              <a:t>According to that, below is the Job Tier Ranges:</a:t>
            </a:r>
          </a:p>
          <a:p>
            <a:endParaRPr lang="en-US" sz="1600" dirty="0">
              <a:latin typeface="Abadi" panose="020B0604020104020204" pitchFamily="34" charset="0"/>
            </a:endParaRPr>
          </a:p>
          <a:p>
            <a:r>
              <a:rPr lang="en-US" sz="1400" dirty="0">
                <a:latin typeface="Abadi" panose="020B0604020104020204" pitchFamily="34" charset="0"/>
              </a:rPr>
              <a:t>                            </a:t>
            </a:r>
            <a:r>
              <a:rPr lang="en-US" sz="1600" b="1" dirty="0">
                <a:solidFill>
                  <a:srgbClr val="FFC000"/>
                </a:solidFill>
                <a:latin typeface="Abadi" panose="020B0604020104020204" pitchFamily="34" charset="0"/>
              </a:rPr>
              <a:t>Tier	                        Salary Range 	               Explanation </a:t>
            </a:r>
            <a:endParaRPr lang="en-US" sz="1400" b="1" dirty="0">
              <a:solidFill>
                <a:srgbClr val="FFC000"/>
              </a:solidFill>
              <a:latin typeface="Abadi" panose="020B0604020104020204" pitchFamily="34" charset="0"/>
            </a:endParaRPr>
          </a:p>
          <a:p>
            <a:r>
              <a:rPr lang="en-US" sz="1400" dirty="0">
                <a:latin typeface="Abadi" panose="020B0604020104020204" pitchFamily="34" charset="0"/>
              </a:rPr>
              <a:t>                         Entry-Level	                 100 – 25,582	                 Bottom 25% → salaries ≤ Q1</a:t>
            </a:r>
          </a:p>
          <a:p>
            <a:r>
              <a:rPr lang="en-US" sz="1400" dirty="0">
                <a:latin typeface="Abadi" panose="020B0604020104020204" pitchFamily="34" charset="0"/>
              </a:rPr>
              <a:t>                         Mid-Level	                 25,583 – 74,479.5	        Middle 50% → Q1 &lt; salary ≤ Q3</a:t>
            </a:r>
          </a:p>
          <a:p>
            <a:r>
              <a:rPr lang="en-US" sz="1400" dirty="0">
                <a:latin typeface="Abadi" panose="020B0604020104020204" pitchFamily="34" charset="0"/>
              </a:rPr>
              <a:t>                         Senior-Level	                 74,480 – 99,967	                 Top 25% → salaries &gt; Q3</a:t>
            </a:r>
          </a:p>
          <a:p>
            <a:endParaRPr lang="en-US" sz="1600" dirty="0">
              <a:latin typeface="Abadi" panose="020B0604020104020204" pitchFamily="34" charset="0"/>
            </a:endParaRPr>
          </a:p>
          <a:p>
            <a:pPr marL="285750" indent="-285750">
              <a:buFont typeface="Wingdings" panose="05000000000000000000" pitchFamily="2" charset="2"/>
              <a:buChar char="q"/>
            </a:pPr>
            <a:r>
              <a:rPr lang="en-US" sz="1600" dirty="0">
                <a:latin typeface="Abadi" panose="020B0604020104020204" pitchFamily="34" charset="0"/>
              </a:rPr>
              <a:t>Used Pivot Table to create table for Post Name and Count of Job Tier and then use Conditional Formatting &gt; New Rule &gt; Last option under Rule Type &gt; to highlight most frequent Job Tier for each Post Name: </a:t>
            </a:r>
          </a:p>
          <a:p>
            <a:r>
              <a:rPr lang="en-US" sz="1600" dirty="0">
                <a:latin typeface="Abadi" panose="020B0604020104020204" pitchFamily="34" charset="0"/>
              </a:rPr>
              <a:t>                                             </a:t>
            </a:r>
            <a:r>
              <a:rPr lang="en-US" sz="1600" dirty="0">
                <a:solidFill>
                  <a:srgbClr val="FFC000"/>
                </a:solidFill>
                <a:latin typeface="Abadi" panose="020B0604020104020204" pitchFamily="34" charset="0"/>
              </a:rPr>
              <a:t>=C2=MAXIFS(C:C, B:B, B2) </a:t>
            </a:r>
          </a:p>
          <a:p>
            <a:r>
              <a:rPr lang="en-US" sz="1600" dirty="0">
                <a:solidFill>
                  <a:srgbClr val="FFC000"/>
                </a:solidFill>
                <a:latin typeface="Abadi" panose="020B0604020104020204" pitchFamily="34" charset="0"/>
              </a:rPr>
              <a:t>      where  </a:t>
            </a:r>
          </a:p>
          <a:p>
            <a:r>
              <a:rPr lang="en-US" sz="1600" dirty="0">
                <a:solidFill>
                  <a:srgbClr val="FFC000"/>
                </a:solidFill>
                <a:latin typeface="Abadi" panose="020B0604020104020204" pitchFamily="34" charset="0"/>
              </a:rPr>
              <a:t>             * Checks if C2 is the highest count for that specific Post Name.</a:t>
            </a:r>
          </a:p>
          <a:p>
            <a:r>
              <a:rPr lang="en-US" sz="1600" dirty="0">
                <a:solidFill>
                  <a:srgbClr val="FFC000"/>
                </a:solidFill>
                <a:latin typeface="Abadi" panose="020B0604020104020204" pitchFamily="34" charset="0"/>
              </a:rPr>
              <a:t>             * MAXIFS(C:C, B:B, B2) finds the highest "Count of Job Tier" for each Post Name.</a:t>
            </a:r>
          </a:p>
          <a:p>
            <a:r>
              <a:rPr lang="en-US" sz="1600" dirty="0">
                <a:solidFill>
                  <a:srgbClr val="FFC000"/>
                </a:solidFill>
                <a:latin typeface="Abadi" panose="020B0604020104020204" pitchFamily="34" charset="0"/>
              </a:rPr>
              <a:t>      </a:t>
            </a:r>
            <a:endParaRPr lang="en-US" dirty="0"/>
          </a:p>
          <a:p>
            <a:endParaRPr lang="en-IN" dirty="0"/>
          </a:p>
        </p:txBody>
      </p:sp>
    </p:spTree>
    <p:extLst>
      <p:ext uri="{BB962C8B-B14F-4D97-AF65-F5344CB8AC3E}">
        <p14:creationId xmlns:p14="http://schemas.microsoft.com/office/powerpoint/2010/main" val="1026635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95863-472F-42B0-A7C6-EA913F2BB1CA}"/>
              </a:ext>
            </a:extLst>
          </p:cNvPr>
          <p:cNvPicPr>
            <a:picLocks noChangeAspect="1"/>
          </p:cNvPicPr>
          <p:nvPr/>
        </p:nvPicPr>
        <p:blipFill>
          <a:blip r:embed="rId2"/>
          <a:stretch>
            <a:fillRect/>
          </a:stretch>
        </p:blipFill>
        <p:spPr>
          <a:xfrm>
            <a:off x="89451" y="784329"/>
            <a:ext cx="8984974" cy="411463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242CEB5-2E89-4515-A60A-126D6C2FA8A8}"/>
              </a:ext>
            </a:extLst>
          </p:cNvPr>
          <p:cNvSpPr txBox="1"/>
          <p:nvPr/>
        </p:nvSpPr>
        <p:spPr>
          <a:xfrm>
            <a:off x="298173" y="5331551"/>
            <a:ext cx="8567531" cy="646331"/>
          </a:xfrm>
          <a:prstGeom prst="rect">
            <a:avLst/>
          </a:prstGeom>
          <a:noFill/>
        </p:spPr>
        <p:txBody>
          <a:bodyPr wrap="square">
            <a:spAutoFit/>
          </a:bodyPr>
          <a:lstStyle/>
          <a:p>
            <a:r>
              <a:rPr lang="en-US" dirty="0">
                <a:solidFill>
                  <a:srgbClr val="FFC000"/>
                </a:solidFill>
                <a:latin typeface="Abadi" panose="020B0604020104020204" pitchFamily="34" charset="0"/>
              </a:rPr>
              <a:t>Post Name such as c9 and c5 have the highest number of hires, whereas positions like m6, m7, n10, n9, and n6 have the lowest hiring figures.</a:t>
            </a:r>
          </a:p>
        </p:txBody>
      </p:sp>
    </p:spTree>
    <p:extLst>
      <p:ext uri="{BB962C8B-B14F-4D97-AF65-F5344CB8AC3E}">
        <p14:creationId xmlns:p14="http://schemas.microsoft.com/office/powerpoint/2010/main" val="411041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122582"/>
            <a:ext cx="7765322" cy="881270"/>
          </a:xfrm>
        </p:spPr>
        <p:txBody>
          <a:bodyPr>
            <a:noAutofit/>
          </a:bodyPr>
          <a:lstStyle/>
          <a:p>
            <a:r>
              <a:rPr sz="4800" b="1" dirty="0">
                <a:solidFill>
                  <a:srgbClr val="00B0F0"/>
                </a:solidFill>
                <a:latin typeface="Arial Rounded MT Bold" panose="020F0704030504030204" pitchFamily="34" charset="0"/>
              </a:rPr>
              <a:t>Results &amp; </a:t>
            </a:r>
            <a:r>
              <a:rPr lang="en-US" sz="4800" b="1" dirty="0">
                <a:solidFill>
                  <a:srgbClr val="00B0F0"/>
                </a:solidFill>
                <a:latin typeface="Arial Rounded MT Bold" panose="020F0704030504030204" pitchFamily="34" charset="0"/>
              </a:rPr>
              <a:t>Conclusion</a:t>
            </a:r>
            <a:endParaRPr sz="4800" b="1" dirty="0">
              <a:solidFill>
                <a:srgbClr val="00B0F0"/>
              </a:solidFill>
              <a:latin typeface="Arial Rounded MT Bold" panose="020F0704030504030204" pitchFamily="34" charset="0"/>
            </a:endParaRPr>
          </a:p>
        </p:txBody>
      </p:sp>
      <p:sp>
        <p:nvSpPr>
          <p:cNvPr id="3" name="Content Placeholder 2"/>
          <p:cNvSpPr>
            <a:spLocks noGrp="1"/>
          </p:cNvSpPr>
          <p:nvPr>
            <p:ph idx="1"/>
          </p:nvPr>
        </p:nvSpPr>
        <p:spPr>
          <a:xfrm>
            <a:off x="139149" y="1023459"/>
            <a:ext cx="8875642" cy="2335968"/>
          </a:xfrm>
        </p:spPr>
        <p:txBody>
          <a:bodyPr>
            <a:normAutofit/>
          </a:bodyPr>
          <a:lstStyle/>
          <a:p>
            <a:pPr algn="just">
              <a:buClr>
                <a:srgbClr val="FFC000"/>
              </a:buClr>
              <a:buFont typeface="Wingdings" panose="05000000000000000000" pitchFamily="2" charset="2"/>
              <a:buChar char="q"/>
            </a:pPr>
            <a:r>
              <a:rPr lang="en-US" sz="1600" dirty="0">
                <a:solidFill>
                  <a:srgbClr val="FFC000"/>
                </a:solidFill>
                <a:latin typeface="Abadi" panose="020B0604020104020204" pitchFamily="34" charset="0"/>
              </a:rPr>
              <a:t>Out of 4402 Employees, 58% (2552) of the workers being employed are males and 42% (1850) females, showing gender inequality.</a:t>
            </a:r>
          </a:p>
          <a:p>
            <a:pPr algn="just">
              <a:buClr>
                <a:srgbClr val="FFC000"/>
              </a:buClr>
              <a:buFont typeface="Wingdings" panose="05000000000000000000" pitchFamily="2" charset="2"/>
              <a:buChar char="q"/>
            </a:pPr>
            <a:r>
              <a:rPr lang="en-US" sz="1600" dirty="0">
                <a:solidFill>
                  <a:srgbClr val="FFC000"/>
                </a:solidFill>
                <a:latin typeface="Abadi" panose="020B0604020104020204" pitchFamily="34" charset="0"/>
              </a:rPr>
              <a:t>The average salary of the company is ₹49904.8 ≈ ₹50000.</a:t>
            </a:r>
          </a:p>
          <a:p>
            <a:pPr algn="just">
              <a:buClr>
                <a:srgbClr val="FFC000"/>
              </a:buClr>
              <a:buFont typeface="Wingdings" panose="05000000000000000000" pitchFamily="2" charset="2"/>
              <a:buChar char="q"/>
            </a:pPr>
            <a:r>
              <a:rPr lang="en-US" sz="1600" dirty="0">
                <a:solidFill>
                  <a:srgbClr val="FFC000"/>
                </a:solidFill>
                <a:latin typeface="Abadi" panose="020B0604020104020204" pitchFamily="34" charset="0"/>
              </a:rPr>
              <a:t>The General Management department has the highest average salary at ₹55,000, though it hires few.</a:t>
            </a:r>
          </a:p>
          <a:p>
            <a:pPr algn="just">
              <a:buClr>
                <a:srgbClr val="FFC000"/>
              </a:buClr>
              <a:buFont typeface="Wingdings" panose="05000000000000000000" pitchFamily="2" charset="2"/>
              <a:buChar char="q"/>
            </a:pPr>
            <a:r>
              <a:rPr lang="en-US" sz="1600" dirty="0">
                <a:solidFill>
                  <a:srgbClr val="FFC000"/>
                </a:solidFill>
                <a:latin typeface="Abadi" panose="020B0604020104020204" pitchFamily="34" charset="0"/>
              </a:rPr>
              <a:t>Only three workers earn more than ₹1 lakh. </a:t>
            </a:r>
          </a:p>
          <a:p>
            <a:pPr algn="just">
              <a:buClr>
                <a:srgbClr val="FFC000"/>
              </a:buClr>
              <a:buFont typeface="Wingdings" panose="05000000000000000000" pitchFamily="2" charset="2"/>
              <a:buChar char="q"/>
            </a:pPr>
            <a:r>
              <a:rPr lang="en-US" sz="1600" dirty="0">
                <a:solidFill>
                  <a:srgbClr val="FFC000"/>
                </a:solidFill>
                <a:latin typeface="Abadi" panose="020B0604020104020204" pitchFamily="34" charset="0"/>
              </a:rPr>
              <a:t>The C9 position is the most heavily recruited with the highest number of recruits.</a:t>
            </a:r>
            <a:endParaRPr sz="1600" dirty="0">
              <a:solidFill>
                <a:srgbClr val="FFC000"/>
              </a:solidFill>
              <a:latin typeface="Abadi" panose="020B0604020104020204" pitchFamily="34" charset="0"/>
            </a:endParaRPr>
          </a:p>
        </p:txBody>
      </p:sp>
      <p:sp>
        <p:nvSpPr>
          <p:cNvPr id="4" name="TextBox 3">
            <a:extLst>
              <a:ext uri="{FF2B5EF4-FFF2-40B4-BE49-F238E27FC236}">
                <a16:creationId xmlns:a16="http://schemas.microsoft.com/office/drawing/2014/main" id="{6FE5D36B-50DA-4F6E-BD86-656ED3F5F569}"/>
              </a:ext>
            </a:extLst>
          </p:cNvPr>
          <p:cNvSpPr txBox="1"/>
          <p:nvPr/>
        </p:nvSpPr>
        <p:spPr>
          <a:xfrm>
            <a:off x="130186" y="3498574"/>
            <a:ext cx="8875642" cy="1569660"/>
          </a:xfrm>
          <a:prstGeom prst="rect">
            <a:avLst/>
          </a:prstGeom>
          <a:noFill/>
        </p:spPr>
        <p:txBody>
          <a:bodyPr wrap="square" rtlCol="0">
            <a:spAutoFit/>
          </a:bodyPr>
          <a:lstStyle/>
          <a:p>
            <a:pPr algn="just"/>
            <a:r>
              <a:rPr lang="en-US" sz="1600" dirty="0">
                <a:solidFill>
                  <a:srgbClr val="92D050"/>
                </a:solidFill>
                <a:latin typeface="Abadi" panose="020B0604020104020204" pitchFamily="34" charset="0"/>
              </a:rPr>
              <a:t>After Analyzing we conclude that there is a gender skew in hiring moderately in favor of men (58%) over women (42%). Most salaries fall in the range of ₹25,000 to ₹75,000 with an average of ₹50,000. General Management is the highest paid on average (about ₹55,000) but has the fewest, meaning that it must have critical or specialized roles. C9 and C5 have the highest hiring, whereas M6, M7, N10, N9, and N6 have very minimal hiring. All this can be helpful to HR to narrow down hiring focus, salary planning, and diversity initiatives.</a:t>
            </a:r>
            <a:endParaRPr lang="en-IN" sz="1600" dirty="0">
              <a:solidFill>
                <a:srgbClr val="92D050"/>
              </a:solidFill>
              <a:latin typeface="Abadi" panose="020B0604020104020204" pitchFamily="34" charset="0"/>
            </a:endParaRPr>
          </a:p>
        </p:txBody>
      </p:sp>
      <p:pic>
        <p:nvPicPr>
          <p:cNvPr id="6" name="Picture 5">
            <a:extLst>
              <a:ext uri="{FF2B5EF4-FFF2-40B4-BE49-F238E27FC236}">
                <a16:creationId xmlns:a16="http://schemas.microsoft.com/office/drawing/2014/main" id="{F6FFE366-EB7E-4B53-910C-50302E05142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5123">
            <a:off x="6424079" y="5015003"/>
            <a:ext cx="2483476" cy="1442018"/>
          </a:xfrm>
          <a:prstGeom prst="rect">
            <a:avLst/>
          </a:prstGeom>
          <a:ln>
            <a:noFill/>
          </a:ln>
          <a:effectLst>
            <a:softEdge rad="11250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02A316-25F8-4405-A598-85922F77FDC7}"/>
              </a:ext>
            </a:extLst>
          </p:cNvPr>
          <p:cNvPicPr>
            <a:picLocks noChangeAspect="1"/>
          </p:cNvPicPr>
          <p:nvPr/>
        </p:nvPicPr>
        <p:blipFill>
          <a:blip r:embed="rId2"/>
          <a:stretch>
            <a:fillRect/>
          </a:stretch>
        </p:blipFill>
        <p:spPr>
          <a:xfrm>
            <a:off x="1517639" y="1667103"/>
            <a:ext cx="6108721" cy="35237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2832">
            <a:extLst>
              <a:ext uri="{FF2B5EF4-FFF2-40B4-BE49-F238E27FC236}">
                <a16:creationId xmlns:a16="http://schemas.microsoft.com/office/drawing/2014/main" id="{CE56DCB2-114D-46CE-989F-270543966C81}"/>
              </a:ext>
            </a:extLst>
          </p:cNvPr>
          <p:cNvSpPr/>
          <p:nvPr/>
        </p:nvSpPr>
        <p:spPr>
          <a:xfrm>
            <a:off x="482321" y="1605973"/>
            <a:ext cx="733530" cy="628535"/>
          </a:xfrm>
          <a:custGeom>
            <a:avLst/>
            <a:gdLst/>
            <a:ahLst/>
            <a:cxnLst>
              <a:cxn ang="3cd4">
                <a:pos x="hc" y="t"/>
              </a:cxn>
              <a:cxn ang="cd2">
                <a:pos x="l" y="vc"/>
              </a:cxn>
              <a:cxn ang="cd4">
                <a:pos x="hc" y="b"/>
              </a:cxn>
              <a:cxn ang="0">
                <a:pos x="r" y="vc"/>
              </a:cxn>
            </a:cxnLst>
            <a:rect l="l" t="t" r="r" b="b"/>
            <a:pathLst>
              <a:path w="416" h="260">
                <a:moveTo>
                  <a:pt x="290" y="260"/>
                </a:moveTo>
                <a:lnTo>
                  <a:pt x="0" y="260"/>
                </a:lnTo>
                <a:lnTo>
                  <a:pt x="113" y="130"/>
                </a:lnTo>
                <a:lnTo>
                  <a:pt x="0" y="0"/>
                </a:lnTo>
                <a:lnTo>
                  <a:pt x="290" y="0"/>
                </a:lnTo>
                <a:lnTo>
                  <a:pt x="416" y="130"/>
                </a:lnTo>
                <a:close/>
              </a:path>
            </a:pathLst>
          </a:custGeom>
          <a:solidFill>
            <a:schemeClr val="accent1">
              <a:lumMod val="20000"/>
              <a:lumOff val="80000"/>
            </a:schemeClr>
          </a:solidFill>
          <a:ln cap="flat">
            <a:noFill/>
            <a:prstDash val="solid"/>
          </a:ln>
        </p:spPr>
        <p:txBody>
          <a:bodyPr vert="horz" wrap="none" lIns="90000" tIns="45000" rIns="90000" bIns="45000" anchor="ctr" anchorCtr="1" compatLnSpc="0"/>
          <a:lstStyle/>
          <a:p>
            <a:pPr marL="0" marR="0" lvl="0" indent="0" algn="ctr" rtl="0" hangingPunct="0">
              <a:lnSpc>
                <a:spcPct val="100000"/>
              </a:lnSpc>
              <a:spcBef>
                <a:spcPts val="0"/>
              </a:spcBef>
              <a:spcAft>
                <a:spcPts val="0"/>
              </a:spcAft>
              <a:buNone/>
              <a:tabLst/>
            </a:pPr>
            <a:endParaRPr lang="en-US" sz="4800" b="1" u="none" strike="noStrike" kern="1200" dirty="0">
              <a:ln>
                <a:noFill/>
              </a:ln>
              <a:solidFill>
                <a:schemeClr val="bg1"/>
              </a:solidFill>
              <a:latin typeface="Century Gothic" panose="020B0502020202020204" pitchFamily="34" charset="0"/>
              <a:ea typeface="Arial Unicode MS" pitchFamily="2"/>
              <a:cs typeface="Poppins Medium" pitchFamily="2" charset="77"/>
            </a:endParaRPr>
          </a:p>
        </p:txBody>
      </p:sp>
      <p:sp>
        <p:nvSpPr>
          <p:cNvPr id="18" name="Freeform: Shape 2832">
            <a:extLst>
              <a:ext uri="{FF2B5EF4-FFF2-40B4-BE49-F238E27FC236}">
                <a16:creationId xmlns:a16="http://schemas.microsoft.com/office/drawing/2014/main" id="{048F445B-C7C5-429A-AA62-5AEF128FA457}"/>
              </a:ext>
            </a:extLst>
          </p:cNvPr>
          <p:cNvSpPr/>
          <p:nvPr/>
        </p:nvSpPr>
        <p:spPr>
          <a:xfrm>
            <a:off x="482321" y="2608665"/>
            <a:ext cx="733530" cy="628535"/>
          </a:xfrm>
          <a:custGeom>
            <a:avLst/>
            <a:gdLst/>
            <a:ahLst/>
            <a:cxnLst>
              <a:cxn ang="3cd4">
                <a:pos x="hc" y="t"/>
              </a:cxn>
              <a:cxn ang="cd2">
                <a:pos x="l" y="vc"/>
              </a:cxn>
              <a:cxn ang="cd4">
                <a:pos x="hc" y="b"/>
              </a:cxn>
              <a:cxn ang="0">
                <a:pos x="r" y="vc"/>
              </a:cxn>
            </a:cxnLst>
            <a:rect l="l" t="t" r="r" b="b"/>
            <a:pathLst>
              <a:path w="416" h="260">
                <a:moveTo>
                  <a:pt x="290" y="260"/>
                </a:moveTo>
                <a:lnTo>
                  <a:pt x="0" y="260"/>
                </a:lnTo>
                <a:lnTo>
                  <a:pt x="113" y="130"/>
                </a:lnTo>
                <a:lnTo>
                  <a:pt x="0" y="0"/>
                </a:lnTo>
                <a:lnTo>
                  <a:pt x="290" y="0"/>
                </a:lnTo>
                <a:lnTo>
                  <a:pt x="416" y="130"/>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algn="ctr" rtl="0" hangingPunct="0">
              <a:lnSpc>
                <a:spcPct val="100000"/>
              </a:lnSpc>
              <a:spcBef>
                <a:spcPts val="0"/>
              </a:spcBef>
              <a:spcAft>
                <a:spcPts val="0"/>
              </a:spcAft>
              <a:buNone/>
              <a:tabLst/>
            </a:pPr>
            <a:endParaRPr lang="en-US" sz="4800" b="1" u="none" strike="noStrike" kern="1200" dirty="0">
              <a:ln>
                <a:noFill/>
              </a:ln>
              <a:solidFill>
                <a:schemeClr val="bg1"/>
              </a:solidFill>
              <a:latin typeface="Century Gothic" panose="020B0502020202020204" pitchFamily="34" charset="0"/>
              <a:ea typeface="Arial Unicode MS" pitchFamily="2"/>
              <a:cs typeface="Poppins Medium" pitchFamily="2" charset="77"/>
            </a:endParaRPr>
          </a:p>
        </p:txBody>
      </p:sp>
      <p:sp>
        <p:nvSpPr>
          <p:cNvPr id="19" name="Freeform: Shape 2832">
            <a:extLst>
              <a:ext uri="{FF2B5EF4-FFF2-40B4-BE49-F238E27FC236}">
                <a16:creationId xmlns:a16="http://schemas.microsoft.com/office/drawing/2014/main" id="{BB7D7996-A98B-4D94-B1FC-EE09DAADCC51}"/>
              </a:ext>
            </a:extLst>
          </p:cNvPr>
          <p:cNvSpPr/>
          <p:nvPr/>
        </p:nvSpPr>
        <p:spPr>
          <a:xfrm>
            <a:off x="482321" y="3611357"/>
            <a:ext cx="733530" cy="628535"/>
          </a:xfrm>
          <a:custGeom>
            <a:avLst/>
            <a:gdLst/>
            <a:ahLst/>
            <a:cxnLst>
              <a:cxn ang="3cd4">
                <a:pos x="hc" y="t"/>
              </a:cxn>
              <a:cxn ang="cd2">
                <a:pos x="l" y="vc"/>
              </a:cxn>
              <a:cxn ang="cd4">
                <a:pos x="hc" y="b"/>
              </a:cxn>
              <a:cxn ang="0">
                <a:pos x="r" y="vc"/>
              </a:cxn>
            </a:cxnLst>
            <a:rect l="l" t="t" r="r" b="b"/>
            <a:pathLst>
              <a:path w="416" h="260">
                <a:moveTo>
                  <a:pt x="290" y="260"/>
                </a:moveTo>
                <a:lnTo>
                  <a:pt x="0" y="260"/>
                </a:lnTo>
                <a:lnTo>
                  <a:pt x="113" y="130"/>
                </a:lnTo>
                <a:lnTo>
                  <a:pt x="0" y="0"/>
                </a:lnTo>
                <a:lnTo>
                  <a:pt x="290" y="0"/>
                </a:lnTo>
                <a:lnTo>
                  <a:pt x="416" y="130"/>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algn="ctr" rtl="0" hangingPunct="0">
              <a:lnSpc>
                <a:spcPct val="100000"/>
              </a:lnSpc>
              <a:spcBef>
                <a:spcPts val="0"/>
              </a:spcBef>
              <a:spcAft>
                <a:spcPts val="0"/>
              </a:spcAft>
              <a:buNone/>
              <a:tabLst/>
            </a:pPr>
            <a:endParaRPr lang="en-US" sz="4800" b="1" u="none" strike="noStrike" kern="1200" dirty="0">
              <a:ln>
                <a:noFill/>
              </a:ln>
              <a:solidFill>
                <a:schemeClr val="bg1"/>
              </a:solidFill>
              <a:latin typeface="Century Gothic" panose="020B0502020202020204" pitchFamily="34" charset="0"/>
              <a:ea typeface="Arial Unicode MS" pitchFamily="2"/>
              <a:cs typeface="Poppins Medium" pitchFamily="2" charset="77"/>
            </a:endParaRPr>
          </a:p>
        </p:txBody>
      </p:sp>
      <p:sp>
        <p:nvSpPr>
          <p:cNvPr id="20" name="Freeform: Shape 2832">
            <a:extLst>
              <a:ext uri="{FF2B5EF4-FFF2-40B4-BE49-F238E27FC236}">
                <a16:creationId xmlns:a16="http://schemas.microsoft.com/office/drawing/2014/main" id="{DB04FC39-3DD6-4D2C-AE67-FAA1463FABFF}"/>
              </a:ext>
            </a:extLst>
          </p:cNvPr>
          <p:cNvSpPr/>
          <p:nvPr/>
        </p:nvSpPr>
        <p:spPr>
          <a:xfrm>
            <a:off x="482321" y="4613362"/>
            <a:ext cx="733530" cy="628535"/>
          </a:xfrm>
          <a:custGeom>
            <a:avLst/>
            <a:gdLst/>
            <a:ahLst/>
            <a:cxnLst>
              <a:cxn ang="3cd4">
                <a:pos x="hc" y="t"/>
              </a:cxn>
              <a:cxn ang="cd2">
                <a:pos x="l" y="vc"/>
              </a:cxn>
              <a:cxn ang="cd4">
                <a:pos x="hc" y="b"/>
              </a:cxn>
              <a:cxn ang="0">
                <a:pos x="r" y="vc"/>
              </a:cxn>
            </a:cxnLst>
            <a:rect l="l" t="t" r="r" b="b"/>
            <a:pathLst>
              <a:path w="416" h="260">
                <a:moveTo>
                  <a:pt x="290" y="260"/>
                </a:moveTo>
                <a:lnTo>
                  <a:pt x="0" y="260"/>
                </a:lnTo>
                <a:lnTo>
                  <a:pt x="113" y="130"/>
                </a:lnTo>
                <a:lnTo>
                  <a:pt x="0" y="0"/>
                </a:lnTo>
                <a:lnTo>
                  <a:pt x="290" y="0"/>
                </a:lnTo>
                <a:lnTo>
                  <a:pt x="416" y="130"/>
                </a:lnTo>
                <a:close/>
              </a:path>
            </a:pathLst>
          </a:custGeom>
          <a:solidFill>
            <a:schemeClr val="accent1">
              <a:lumMod val="75000"/>
            </a:schemeClr>
          </a:solidFill>
          <a:ln cap="flat">
            <a:noFill/>
            <a:prstDash val="solid"/>
          </a:ln>
        </p:spPr>
        <p:txBody>
          <a:bodyPr vert="horz" wrap="none" lIns="90000" tIns="45000" rIns="90000" bIns="45000" anchor="ctr" anchorCtr="1" compatLnSpc="0"/>
          <a:lstStyle/>
          <a:p>
            <a:pPr marL="0" marR="0" lvl="0" indent="0" algn="ctr" rtl="0" hangingPunct="0">
              <a:lnSpc>
                <a:spcPct val="100000"/>
              </a:lnSpc>
              <a:spcBef>
                <a:spcPts val="0"/>
              </a:spcBef>
              <a:spcAft>
                <a:spcPts val="0"/>
              </a:spcAft>
              <a:buNone/>
              <a:tabLst/>
            </a:pPr>
            <a:endParaRPr lang="en-US" sz="4800" b="1" u="none" strike="noStrike" kern="1200" dirty="0">
              <a:ln>
                <a:noFill/>
              </a:ln>
              <a:solidFill>
                <a:schemeClr val="bg1"/>
              </a:solidFill>
              <a:latin typeface="Century Gothic" panose="020B0502020202020204" pitchFamily="34" charset="0"/>
              <a:ea typeface="Arial Unicode MS" pitchFamily="2"/>
              <a:cs typeface="Poppins Medium" pitchFamily="2" charset="77"/>
            </a:endParaRPr>
          </a:p>
        </p:txBody>
      </p:sp>
      <p:sp>
        <p:nvSpPr>
          <p:cNvPr id="21" name="Freeform: Shape 2832">
            <a:extLst>
              <a:ext uri="{FF2B5EF4-FFF2-40B4-BE49-F238E27FC236}">
                <a16:creationId xmlns:a16="http://schemas.microsoft.com/office/drawing/2014/main" id="{D76C158D-E598-43B9-91CA-43482AA822BA}"/>
              </a:ext>
            </a:extLst>
          </p:cNvPr>
          <p:cNvSpPr/>
          <p:nvPr/>
        </p:nvSpPr>
        <p:spPr>
          <a:xfrm>
            <a:off x="482321" y="5615367"/>
            <a:ext cx="733530" cy="628535"/>
          </a:xfrm>
          <a:custGeom>
            <a:avLst/>
            <a:gdLst/>
            <a:ahLst/>
            <a:cxnLst>
              <a:cxn ang="3cd4">
                <a:pos x="hc" y="t"/>
              </a:cxn>
              <a:cxn ang="cd2">
                <a:pos x="l" y="vc"/>
              </a:cxn>
              <a:cxn ang="cd4">
                <a:pos x="hc" y="b"/>
              </a:cxn>
              <a:cxn ang="0">
                <a:pos x="r" y="vc"/>
              </a:cxn>
            </a:cxnLst>
            <a:rect l="l" t="t" r="r" b="b"/>
            <a:pathLst>
              <a:path w="416" h="260">
                <a:moveTo>
                  <a:pt x="290" y="260"/>
                </a:moveTo>
                <a:lnTo>
                  <a:pt x="0" y="260"/>
                </a:lnTo>
                <a:lnTo>
                  <a:pt x="113" y="130"/>
                </a:lnTo>
                <a:lnTo>
                  <a:pt x="0" y="0"/>
                </a:lnTo>
                <a:lnTo>
                  <a:pt x="290" y="0"/>
                </a:lnTo>
                <a:lnTo>
                  <a:pt x="416" y="130"/>
                </a:lnTo>
                <a:close/>
              </a:path>
            </a:pathLst>
          </a:custGeom>
          <a:solidFill>
            <a:schemeClr val="accent1">
              <a:lumMod val="50000"/>
            </a:schemeClr>
          </a:solidFill>
          <a:ln cap="flat">
            <a:noFill/>
            <a:prstDash val="solid"/>
          </a:ln>
        </p:spPr>
        <p:txBody>
          <a:bodyPr vert="horz" wrap="none" lIns="90000" tIns="45000" rIns="90000" bIns="45000" anchor="ctr" anchorCtr="1" compatLnSpc="0"/>
          <a:lstStyle/>
          <a:p>
            <a:pPr marL="0" marR="0" lvl="0" indent="0" algn="ctr" rtl="0" hangingPunct="0">
              <a:lnSpc>
                <a:spcPct val="100000"/>
              </a:lnSpc>
              <a:spcBef>
                <a:spcPts val="0"/>
              </a:spcBef>
              <a:spcAft>
                <a:spcPts val="0"/>
              </a:spcAft>
              <a:buNone/>
              <a:tabLst/>
            </a:pPr>
            <a:endParaRPr lang="en-US" sz="4800" b="1" u="none" strike="noStrike" kern="1200" dirty="0">
              <a:ln>
                <a:noFill/>
              </a:ln>
              <a:solidFill>
                <a:schemeClr val="bg1"/>
              </a:solidFill>
              <a:latin typeface="Century Gothic" panose="020B0502020202020204" pitchFamily="34" charset="0"/>
              <a:ea typeface="Arial Unicode MS" pitchFamily="2"/>
              <a:cs typeface="Poppins Medium" pitchFamily="2" charset="77"/>
            </a:endParaRPr>
          </a:p>
        </p:txBody>
      </p:sp>
      <p:sp>
        <p:nvSpPr>
          <p:cNvPr id="22" name="TextBox 21">
            <a:extLst>
              <a:ext uri="{FF2B5EF4-FFF2-40B4-BE49-F238E27FC236}">
                <a16:creationId xmlns:a16="http://schemas.microsoft.com/office/drawing/2014/main" id="{75B50E5D-D6C0-4AF5-A660-078BD2785315}"/>
              </a:ext>
            </a:extLst>
          </p:cNvPr>
          <p:cNvSpPr txBox="1"/>
          <p:nvPr/>
        </p:nvSpPr>
        <p:spPr>
          <a:xfrm>
            <a:off x="1386673" y="1677271"/>
            <a:ext cx="4572000" cy="461665"/>
          </a:xfrm>
          <a:prstGeom prst="rect">
            <a:avLst/>
          </a:prstGeom>
          <a:noFill/>
        </p:spPr>
        <p:txBody>
          <a:bodyPr wrap="square">
            <a:spAutoFit/>
          </a:body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2">
                    <a:lumMod val="75000"/>
                  </a:schemeClr>
                </a:solidFill>
                <a:effectLst/>
                <a:uLnTx/>
                <a:uFillTx/>
                <a:latin typeface="Bookman Old Style" panose="02050604050505020204" pitchFamily="18" charset="0"/>
                <a:ea typeface="Lato" panose="020F0502020204030203" pitchFamily="34" charset="0"/>
                <a:cs typeface="Lato" panose="020F0502020204030203" pitchFamily="34" charset="0"/>
              </a:rPr>
              <a:t>Project Description</a:t>
            </a:r>
          </a:p>
        </p:txBody>
      </p:sp>
      <p:sp>
        <p:nvSpPr>
          <p:cNvPr id="24" name="TextBox 23">
            <a:extLst>
              <a:ext uri="{FF2B5EF4-FFF2-40B4-BE49-F238E27FC236}">
                <a16:creationId xmlns:a16="http://schemas.microsoft.com/office/drawing/2014/main" id="{43F3B208-595C-4E6C-89A2-D5F24015F87B}"/>
              </a:ext>
            </a:extLst>
          </p:cNvPr>
          <p:cNvSpPr txBox="1"/>
          <p:nvPr/>
        </p:nvSpPr>
        <p:spPr>
          <a:xfrm>
            <a:off x="1386673" y="2692099"/>
            <a:ext cx="457200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2">
                    <a:lumMod val="75000"/>
                  </a:schemeClr>
                </a:solidFill>
                <a:effectLst/>
                <a:uLnTx/>
                <a:uFillTx/>
                <a:latin typeface="Bookman Old Style" panose="02050604050505020204" pitchFamily="18" charset="0"/>
              </a:rPr>
              <a:t>Approach</a:t>
            </a:r>
          </a:p>
        </p:txBody>
      </p:sp>
      <p:sp>
        <p:nvSpPr>
          <p:cNvPr id="26" name="TextBox 25">
            <a:extLst>
              <a:ext uri="{FF2B5EF4-FFF2-40B4-BE49-F238E27FC236}">
                <a16:creationId xmlns:a16="http://schemas.microsoft.com/office/drawing/2014/main" id="{F2CAD392-9449-4BC0-BDD0-47308E1BD433}"/>
              </a:ext>
            </a:extLst>
          </p:cNvPr>
          <p:cNvSpPr txBox="1"/>
          <p:nvPr/>
        </p:nvSpPr>
        <p:spPr>
          <a:xfrm>
            <a:off x="1386673" y="3694791"/>
            <a:ext cx="4572000" cy="461665"/>
          </a:xfrm>
          <a:prstGeom prst="rect">
            <a:avLst/>
          </a:prstGeom>
          <a:noFill/>
        </p:spPr>
        <p:txBody>
          <a:bodyPr wrap="square">
            <a:spAutoFit/>
          </a:body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2">
                    <a:lumMod val="75000"/>
                  </a:schemeClr>
                </a:solidFill>
                <a:effectLst/>
                <a:uLnTx/>
                <a:uFillTx/>
                <a:latin typeface="Bookman Old Style" panose="02050604050505020204" pitchFamily="18" charset="0"/>
                <a:ea typeface="Lato" panose="020F0502020204030203" pitchFamily="34" charset="0"/>
                <a:cs typeface="Lato" panose="020F0502020204030203" pitchFamily="34" charset="0"/>
              </a:rPr>
              <a:t>Tech-Stack Used</a:t>
            </a:r>
          </a:p>
        </p:txBody>
      </p:sp>
      <p:sp>
        <p:nvSpPr>
          <p:cNvPr id="28" name="TextBox 27">
            <a:extLst>
              <a:ext uri="{FF2B5EF4-FFF2-40B4-BE49-F238E27FC236}">
                <a16:creationId xmlns:a16="http://schemas.microsoft.com/office/drawing/2014/main" id="{C5F27104-D52F-4DA3-A93B-B526C1186EB4}"/>
              </a:ext>
            </a:extLst>
          </p:cNvPr>
          <p:cNvSpPr txBox="1"/>
          <p:nvPr/>
        </p:nvSpPr>
        <p:spPr>
          <a:xfrm>
            <a:off x="1386673" y="4697483"/>
            <a:ext cx="5163214" cy="461665"/>
          </a:xfrm>
          <a:prstGeom prst="rect">
            <a:avLst/>
          </a:prstGeom>
          <a:noFill/>
        </p:spPr>
        <p:txBody>
          <a:bodyPr wrap="square">
            <a:spAutoFit/>
          </a:body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2">
                    <a:lumMod val="75000"/>
                  </a:schemeClr>
                </a:solidFill>
                <a:effectLst/>
                <a:uLnTx/>
                <a:uFillTx/>
                <a:latin typeface="Bookman Old Style" panose="02050604050505020204" pitchFamily="18" charset="0"/>
                <a:ea typeface="Lato" panose="020F0502020204030203" pitchFamily="34" charset="0"/>
                <a:cs typeface="Lato" panose="020F0502020204030203" pitchFamily="34" charset="0"/>
              </a:rPr>
              <a:t>Data Analytics Task &amp; Insights</a:t>
            </a:r>
          </a:p>
        </p:txBody>
      </p:sp>
      <p:sp>
        <p:nvSpPr>
          <p:cNvPr id="30" name="TextBox 29">
            <a:extLst>
              <a:ext uri="{FF2B5EF4-FFF2-40B4-BE49-F238E27FC236}">
                <a16:creationId xmlns:a16="http://schemas.microsoft.com/office/drawing/2014/main" id="{FE7A9E3F-DCDA-45A7-A2F6-EE86D90F2401}"/>
              </a:ext>
            </a:extLst>
          </p:cNvPr>
          <p:cNvSpPr txBox="1"/>
          <p:nvPr/>
        </p:nvSpPr>
        <p:spPr>
          <a:xfrm>
            <a:off x="1386673" y="5700175"/>
            <a:ext cx="4572000" cy="461665"/>
          </a:xfrm>
          <a:prstGeom prst="rect">
            <a:avLst/>
          </a:prstGeom>
          <a:noFill/>
        </p:spPr>
        <p:txBody>
          <a:bodyPr wrap="square">
            <a:spAutoFit/>
          </a:body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2">
                    <a:lumMod val="75000"/>
                  </a:schemeClr>
                </a:solidFill>
                <a:effectLst/>
                <a:uLnTx/>
                <a:uFillTx/>
                <a:latin typeface="Bookman Old Style" panose="02050604050505020204" pitchFamily="18" charset="0"/>
                <a:ea typeface="Lato" panose="020F0502020204030203" pitchFamily="34" charset="0"/>
                <a:cs typeface="Lato" panose="020F0502020204030203" pitchFamily="34" charset="0"/>
              </a:rPr>
              <a:t>Result and Conclusion</a:t>
            </a:r>
          </a:p>
        </p:txBody>
      </p:sp>
      <p:sp>
        <p:nvSpPr>
          <p:cNvPr id="32" name="TextBox 31">
            <a:extLst>
              <a:ext uri="{FF2B5EF4-FFF2-40B4-BE49-F238E27FC236}">
                <a16:creationId xmlns:a16="http://schemas.microsoft.com/office/drawing/2014/main" id="{B6F277D8-D3DA-4F5E-9E24-9AEEC4FD1BE8}"/>
              </a:ext>
            </a:extLst>
          </p:cNvPr>
          <p:cNvSpPr txBox="1"/>
          <p:nvPr/>
        </p:nvSpPr>
        <p:spPr>
          <a:xfrm>
            <a:off x="482321" y="243236"/>
            <a:ext cx="8209503" cy="923330"/>
          </a:xfrm>
          <a:prstGeom prst="rect">
            <a:avLst/>
          </a:prstGeom>
          <a:noFill/>
        </p:spPr>
        <p:txBody>
          <a:bodyPr wrap="square">
            <a:spAutoFit/>
          </a:bodyPr>
          <a:lstStyle/>
          <a:p>
            <a:pPr algn="ctr"/>
            <a:r>
              <a:rPr kumimoji="0" lang="en-US" sz="5400" b="1" i="0" u="none" strike="noStrike" kern="1200" cap="none" spc="0" normalizeH="0" baseline="0" noProof="0" dirty="0">
                <a:ln>
                  <a:solidFill>
                    <a:prstClr val="black">
                      <a:lumMod val="75000"/>
                      <a:lumOff val="25000"/>
                      <a:alpha val="10000"/>
                    </a:prstClr>
                  </a:solidFill>
                </a:ln>
                <a:solidFill>
                  <a:srgbClr val="00B0F0"/>
                </a:solidFill>
                <a:effectLst>
                  <a:outerShdw blurRad="9525" dist="25400" dir="14640000" algn="tl" rotWithShape="0">
                    <a:prstClr val="black">
                      <a:alpha val="30000"/>
                    </a:prstClr>
                  </a:outerShdw>
                </a:effectLst>
                <a:uLnTx/>
                <a:uFillTx/>
                <a:latin typeface="Arial Rounded MT Bold" panose="020F0704030504030204" pitchFamily="34" charset="0"/>
                <a:ea typeface="+mj-ea"/>
              </a:rPr>
              <a:t>Contents</a:t>
            </a:r>
            <a:endParaRPr lang="en-IN" dirty="0">
              <a:solidFill>
                <a:srgbClr val="00B0F0"/>
              </a:solidFill>
            </a:endParaRPr>
          </a:p>
        </p:txBody>
      </p:sp>
      <p:pic>
        <p:nvPicPr>
          <p:cNvPr id="33" name="Picture 32">
            <a:extLst>
              <a:ext uri="{FF2B5EF4-FFF2-40B4-BE49-F238E27FC236}">
                <a16:creationId xmlns:a16="http://schemas.microsoft.com/office/drawing/2014/main" id="{291D7E73-2181-4FF8-BAC0-161490F2C330}"/>
              </a:ext>
            </a:extLst>
          </p:cNvPr>
          <p:cNvPicPr>
            <a:picLocks noChangeAspect="1"/>
          </p:cNvPicPr>
          <p:nvPr/>
        </p:nvPicPr>
        <p:blipFill>
          <a:blip r:embed="rId2"/>
          <a:stretch>
            <a:fillRect/>
          </a:stretch>
        </p:blipFill>
        <p:spPr>
          <a:xfrm>
            <a:off x="6089301" y="1451902"/>
            <a:ext cx="3054699" cy="2516765"/>
          </a:xfrm>
          <a:prstGeom prst="rect">
            <a:avLst/>
          </a:prstGeom>
        </p:spPr>
      </p:pic>
    </p:spTree>
    <p:extLst>
      <p:ext uri="{BB962C8B-B14F-4D97-AF65-F5344CB8AC3E}">
        <p14:creationId xmlns:p14="http://schemas.microsoft.com/office/powerpoint/2010/main" val="105132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339" y="350435"/>
            <a:ext cx="7765322" cy="970450"/>
          </a:xfrm>
        </p:spPr>
        <p:txBody>
          <a:bodyPr>
            <a:normAutofit/>
          </a:bodyPr>
          <a:lstStyle/>
          <a:p>
            <a:r>
              <a:rPr sz="5400" dirty="0">
                <a:solidFill>
                  <a:srgbClr val="00B0F0"/>
                </a:solidFill>
                <a:latin typeface="Arial Rounded MT Bold" panose="020F0704030504030204" pitchFamily="34" charset="0"/>
              </a:rPr>
              <a:t>Project Description</a:t>
            </a:r>
          </a:p>
        </p:txBody>
      </p:sp>
      <p:sp>
        <p:nvSpPr>
          <p:cNvPr id="3" name="Content Placeholder 2"/>
          <p:cNvSpPr>
            <a:spLocks noGrp="1"/>
          </p:cNvSpPr>
          <p:nvPr>
            <p:ph idx="1"/>
          </p:nvPr>
        </p:nvSpPr>
        <p:spPr>
          <a:xfrm>
            <a:off x="401934" y="1475101"/>
            <a:ext cx="8370277" cy="3004040"/>
          </a:xfrm>
        </p:spPr>
        <p:txBody>
          <a:bodyPr>
            <a:normAutofit fontScale="92500"/>
          </a:bodyPr>
          <a:lstStyle/>
          <a:p>
            <a:pPr marL="36900" indent="0" algn="just">
              <a:buNone/>
            </a:pPr>
            <a:r>
              <a:rPr lang="en-US" sz="2400" dirty="0">
                <a:solidFill>
                  <a:schemeClr val="tx1">
                    <a:lumMod val="75000"/>
                  </a:schemeClr>
                </a:solidFill>
                <a:latin typeface="Abadi" panose="020B0604020104020204" pitchFamily="34" charset="0"/>
              </a:rPr>
              <a:t>Analyzing previous hiring dataset of an MNC to observe trends and drawing insights out of it useful for hiring department.</a:t>
            </a:r>
          </a:p>
          <a:p>
            <a:pPr marL="36900" indent="0" algn="just">
              <a:buNone/>
            </a:pPr>
            <a:r>
              <a:rPr lang="en-US" sz="2400" dirty="0">
                <a:solidFill>
                  <a:schemeClr val="tx1">
                    <a:lumMod val="75000"/>
                  </a:schemeClr>
                </a:solidFill>
                <a:latin typeface="Abadi" panose="020B0604020104020204" pitchFamily="34" charset="0"/>
              </a:rPr>
              <a:t>      The company database contains data of individuals who had enrolled for a certain position in a department of the company.</a:t>
            </a:r>
          </a:p>
          <a:p>
            <a:pPr marL="36900" indent="0" algn="just">
              <a:buNone/>
            </a:pPr>
            <a:r>
              <a:rPr lang="en-US" sz="2400" dirty="0">
                <a:solidFill>
                  <a:schemeClr val="tx1">
                    <a:lumMod val="75000"/>
                  </a:schemeClr>
                </a:solidFill>
                <a:latin typeface="Abadi" panose="020B0604020104020204" pitchFamily="34" charset="0"/>
              </a:rPr>
              <a:t>Using knowledge of statistics and different formulas in Excel to make important conclusions about the company.</a:t>
            </a:r>
          </a:p>
        </p:txBody>
      </p:sp>
      <p:pic>
        <p:nvPicPr>
          <p:cNvPr id="5" name="Picture 4">
            <a:extLst>
              <a:ext uri="{FF2B5EF4-FFF2-40B4-BE49-F238E27FC236}">
                <a16:creationId xmlns:a16="http://schemas.microsoft.com/office/drawing/2014/main" id="{703B4BC3-1C3C-4373-A1EB-756D6005D24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5295481" y="4633357"/>
            <a:ext cx="3315956" cy="174355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214362"/>
            <a:ext cx="7765322" cy="867508"/>
          </a:xfrm>
        </p:spPr>
        <p:txBody>
          <a:bodyPr>
            <a:normAutofit fontScale="90000"/>
          </a:bodyPr>
          <a:lstStyle/>
          <a:p>
            <a:r>
              <a:rPr sz="5400" dirty="0">
                <a:solidFill>
                  <a:srgbClr val="00B0F0"/>
                </a:solidFill>
                <a:latin typeface="Arial Rounded MT Bold" panose="020F0704030504030204" pitchFamily="34" charset="0"/>
              </a:rPr>
              <a:t>Approach</a:t>
            </a:r>
          </a:p>
        </p:txBody>
      </p:sp>
      <p:sp>
        <p:nvSpPr>
          <p:cNvPr id="3" name="Content Placeholder 2"/>
          <p:cNvSpPr>
            <a:spLocks noGrp="1"/>
          </p:cNvSpPr>
          <p:nvPr>
            <p:ph idx="1"/>
          </p:nvPr>
        </p:nvSpPr>
        <p:spPr>
          <a:xfrm>
            <a:off x="351692" y="1289583"/>
            <a:ext cx="8500906" cy="2971068"/>
          </a:xfrm>
        </p:spPr>
        <p:txBody>
          <a:bodyPr>
            <a:noAutofit/>
          </a:bodyPr>
          <a:lstStyle/>
          <a:p>
            <a:pPr algn="just">
              <a:buClr>
                <a:srgbClr val="FFC000"/>
              </a:buClr>
              <a:buFont typeface="Wingdings" panose="05000000000000000000" pitchFamily="2" charset="2"/>
              <a:buChar char="q"/>
            </a:pPr>
            <a:r>
              <a:rPr lang="en-US" sz="2400" b="1" dirty="0">
                <a:solidFill>
                  <a:srgbClr val="FFC000"/>
                </a:solidFill>
                <a:latin typeface="Abadi" panose="020B0604020104020204" pitchFamily="34" charset="0"/>
              </a:rPr>
              <a:t>Data Extraction: </a:t>
            </a:r>
            <a:r>
              <a:rPr lang="en-US" sz="2400" dirty="0">
                <a:solidFill>
                  <a:schemeClr val="tx1">
                    <a:lumMod val="75000"/>
                  </a:schemeClr>
                </a:solidFill>
                <a:latin typeface="Abadi" panose="020B0604020104020204" pitchFamily="34" charset="0"/>
              </a:rPr>
              <a:t>Downloaded and Imported the dataset into Excel.</a:t>
            </a:r>
          </a:p>
          <a:p>
            <a:pPr algn="just">
              <a:buClr>
                <a:srgbClr val="FFC000"/>
              </a:buClr>
              <a:buFont typeface="Wingdings" panose="05000000000000000000" pitchFamily="2" charset="2"/>
              <a:buChar char="q"/>
            </a:pPr>
            <a:r>
              <a:rPr lang="en-US" sz="2400" b="1" dirty="0">
                <a:solidFill>
                  <a:srgbClr val="FFC000"/>
                </a:solidFill>
                <a:latin typeface="Abadi" panose="020B0604020104020204" pitchFamily="34" charset="0"/>
              </a:rPr>
              <a:t>Data Cleaning: </a:t>
            </a:r>
            <a:r>
              <a:rPr lang="en-US" sz="2400" dirty="0">
                <a:solidFill>
                  <a:schemeClr val="tx1">
                    <a:lumMod val="75000"/>
                  </a:schemeClr>
                </a:solidFill>
                <a:latin typeface="Abadi" panose="020B0604020104020204" pitchFamily="34" charset="0"/>
              </a:rPr>
              <a:t>Cleaned the data by removing missing or invalid entries and addressing any outliers. </a:t>
            </a:r>
          </a:p>
          <a:p>
            <a:pPr algn="just">
              <a:buClr>
                <a:srgbClr val="FFC000"/>
              </a:buClr>
              <a:buFont typeface="Wingdings" panose="05000000000000000000" pitchFamily="2" charset="2"/>
              <a:buChar char="q"/>
            </a:pPr>
            <a:r>
              <a:rPr lang="en-US" sz="2400" b="1" dirty="0">
                <a:solidFill>
                  <a:srgbClr val="FFC000"/>
                </a:solidFill>
                <a:latin typeface="Abadi" panose="020B0604020104020204" pitchFamily="34" charset="0"/>
              </a:rPr>
              <a:t>Analysis: </a:t>
            </a:r>
            <a:r>
              <a:rPr lang="en-US" sz="2400" dirty="0">
                <a:solidFill>
                  <a:schemeClr val="tx1">
                    <a:lumMod val="75000"/>
                  </a:schemeClr>
                </a:solidFill>
                <a:latin typeface="Abadi" panose="020B0604020104020204" pitchFamily="34" charset="0"/>
              </a:rPr>
              <a:t>Used Pivot Tables and charts to visualize trends and uncover key insights and analyzed the findings and compiled them into a report.</a:t>
            </a:r>
            <a:endParaRPr sz="2400" dirty="0">
              <a:solidFill>
                <a:schemeClr val="tx1">
                  <a:lumMod val="7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B4BCA0CA-1BE7-429E-BC35-53015722546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837473B0-CC2E-450A-ABE3-18F120FF3D39}">
                <a1611:picAttrSrcUrl xmlns:a1611="http://schemas.microsoft.com/office/drawing/2016/11/main" r:id="rId4"/>
              </a:ext>
            </a:extLst>
          </a:blip>
          <a:srcRect l="9462" r="10025"/>
          <a:stretch/>
        </p:blipFill>
        <p:spPr>
          <a:xfrm>
            <a:off x="5637125" y="4632069"/>
            <a:ext cx="2813543" cy="187269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194994"/>
            <a:ext cx="7765322" cy="867508"/>
          </a:xfrm>
        </p:spPr>
        <p:txBody>
          <a:bodyPr>
            <a:normAutofit fontScale="90000"/>
          </a:bodyPr>
          <a:lstStyle/>
          <a:p>
            <a:r>
              <a:rPr lang="en-IN" sz="5400" dirty="0">
                <a:solidFill>
                  <a:srgbClr val="00B0F0"/>
                </a:solidFill>
                <a:latin typeface="Arial Rounded MT Bold" panose="020F0704030504030204" pitchFamily="34" charset="0"/>
              </a:rPr>
              <a:t>Tech-Stack Used</a:t>
            </a:r>
            <a:endParaRPr sz="5400" dirty="0">
              <a:solidFill>
                <a:srgbClr val="00B0F0"/>
              </a:solidFill>
              <a:latin typeface="Arial Rounded MT Bold" panose="020F0704030504030204" pitchFamily="34" charset="0"/>
            </a:endParaRPr>
          </a:p>
        </p:txBody>
      </p:sp>
      <p:sp>
        <p:nvSpPr>
          <p:cNvPr id="3" name="Content Placeholder 2"/>
          <p:cNvSpPr>
            <a:spLocks noGrp="1"/>
          </p:cNvSpPr>
          <p:nvPr>
            <p:ph idx="1"/>
          </p:nvPr>
        </p:nvSpPr>
        <p:spPr>
          <a:xfrm>
            <a:off x="522514" y="1146656"/>
            <a:ext cx="8098972" cy="3053555"/>
          </a:xfrm>
        </p:spPr>
        <p:txBody>
          <a:bodyPr>
            <a:noAutofit/>
          </a:bodyPr>
          <a:lstStyle/>
          <a:p>
            <a:pPr algn="just">
              <a:buClr>
                <a:srgbClr val="FFC000"/>
              </a:buClr>
              <a:buFont typeface="Wingdings" panose="05000000000000000000" pitchFamily="2" charset="2"/>
              <a:buChar char="q"/>
            </a:pPr>
            <a:r>
              <a:rPr lang="en-US" sz="2400" b="1" dirty="0">
                <a:solidFill>
                  <a:srgbClr val="FFC000"/>
                </a:solidFill>
                <a:latin typeface="Abadi" panose="020B0604020104020204" pitchFamily="34" charset="0"/>
              </a:rPr>
              <a:t>Microsoft Excel: </a:t>
            </a:r>
            <a:r>
              <a:rPr lang="en-US" sz="2400" dirty="0">
                <a:solidFill>
                  <a:schemeClr val="tx1">
                    <a:lumMod val="75000"/>
                  </a:schemeClr>
                </a:solidFill>
                <a:latin typeface="Abadi" panose="020B0604020104020204" pitchFamily="34" charset="0"/>
              </a:rPr>
              <a:t>Used for data cleaning and visualizations. Excel provides powerful tools like charts, graphs, pivot tables, and various formatting options that make it easier to analyze and interpret data effectively.</a:t>
            </a:r>
          </a:p>
          <a:p>
            <a:pPr algn="just">
              <a:buClr>
                <a:srgbClr val="FFC000"/>
              </a:buClr>
              <a:buFont typeface="Wingdings" panose="05000000000000000000" pitchFamily="2" charset="2"/>
              <a:buChar char="q"/>
            </a:pPr>
            <a:r>
              <a:rPr lang="en-US" sz="2400" b="1" dirty="0">
                <a:solidFill>
                  <a:srgbClr val="FFC000"/>
                </a:solidFill>
                <a:latin typeface="Abadi" panose="020B0604020104020204" pitchFamily="34" charset="0"/>
              </a:rPr>
              <a:t>Microsoft PowerPoint (PPT): </a:t>
            </a:r>
            <a:r>
              <a:rPr lang="en-US" sz="2400" dirty="0">
                <a:solidFill>
                  <a:schemeClr val="tx1">
                    <a:lumMod val="75000"/>
                  </a:schemeClr>
                </a:solidFill>
                <a:latin typeface="Abadi" panose="020B0604020104020204" pitchFamily="34" charset="0"/>
              </a:rPr>
              <a:t>Used for structuring and presenting insights.</a:t>
            </a:r>
          </a:p>
          <a:p>
            <a:pPr algn="just">
              <a:buClr>
                <a:srgbClr val="FFC000"/>
              </a:buClr>
              <a:buFont typeface="Wingdings" panose="05000000000000000000" pitchFamily="2" charset="2"/>
              <a:buChar char="q"/>
            </a:pPr>
            <a:r>
              <a:rPr lang="en-US" sz="2400" b="1" dirty="0">
                <a:solidFill>
                  <a:srgbClr val="FFC000"/>
                </a:solidFill>
                <a:latin typeface="Abadi" panose="020B0604020104020204" pitchFamily="34" charset="0"/>
              </a:rPr>
              <a:t>Google Drive: </a:t>
            </a:r>
            <a:r>
              <a:rPr lang="en-US" sz="2400" dirty="0">
                <a:solidFill>
                  <a:schemeClr val="tx1">
                    <a:lumMod val="75000"/>
                  </a:schemeClr>
                </a:solidFill>
                <a:latin typeface="Abadi" panose="020B0604020104020204" pitchFamily="34" charset="0"/>
              </a:rPr>
              <a:t>Used for storing and sharing reports.</a:t>
            </a:r>
          </a:p>
          <a:p>
            <a:pPr marL="36900" indent="0" algn="just">
              <a:buClr>
                <a:srgbClr val="FFC000"/>
              </a:buClr>
              <a:buNone/>
            </a:pPr>
            <a:endParaRPr sz="2400" dirty="0">
              <a:solidFill>
                <a:schemeClr val="tx1">
                  <a:lumMod val="75000"/>
                </a:schemeClr>
              </a:solidFill>
              <a:latin typeface="Abadi" panose="020B0604020104020204" pitchFamily="34" charset="0"/>
            </a:endParaRPr>
          </a:p>
        </p:txBody>
      </p:sp>
      <p:pic>
        <p:nvPicPr>
          <p:cNvPr id="5" name="Picture 4">
            <a:extLst>
              <a:ext uri="{FF2B5EF4-FFF2-40B4-BE49-F238E27FC236}">
                <a16:creationId xmlns:a16="http://schemas.microsoft.com/office/drawing/2014/main" id="{A7474B87-3EDD-4EA4-BD44-28C405686C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837473B0-CC2E-450A-ABE3-18F120FF3D39}">
                <a1611:picAttrSrcUrl xmlns:a1611="http://schemas.microsoft.com/office/drawing/2016/11/main" r:id="rId4"/>
              </a:ext>
            </a:extLst>
          </a:blip>
          <a:srcRect l="3785" t="8184" r="4296" b="9834"/>
          <a:stretch/>
        </p:blipFill>
        <p:spPr>
          <a:xfrm>
            <a:off x="6097292" y="5627189"/>
            <a:ext cx="2150348" cy="107517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5FD56E3-C684-47F3-A90F-CEE87AE064BE}"/>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837473B0-CC2E-450A-ABE3-18F120FF3D39}">
                <a1611:picAttrSrcUrl xmlns:a1611="http://schemas.microsoft.com/office/drawing/2016/11/main" r:id="rId7"/>
              </a:ext>
            </a:extLst>
          </a:blip>
          <a:srcRect l="11173" r="12127"/>
          <a:stretch/>
        </p:blipFill>
        <p:spPr>
          <a:xfrm>
            <a:off x="3954542" y="5143305"/>
            <a:ext cx="1546415" cy="120412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A27C2DB-2BE5-4C48-8B9E-BE141C2D5F61}"/>
              </a:ext>
            </a:extLst>
          </p:cNvPr>
          <p:cNvPicPr>
            <a:picLocks noChangeAspect="1"/>
          </p:cNvPicPr>
          <p:nvPr/>
        </p:nvPicPr>
        <p:blipFill rotWithShape="1">
          <a:blip r:embed="rId8"/>
          <a:srcRect l="10525" t="10687" r="10184" b="11757"/>
          <a:stretch/>
        </p:blipFill>
        <p:spPr>
          <a:xfrm>
            <a:off x="1016941" y="4288546"/>
            <a:ext cx="2341266" cy="12041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6805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339" y="13869"/>
            <a:ext cx="7765322" cy="749551"/>
          </a:xfrm>
        </p:spPr>
        <p:txBody>
          <a:bodyPr>
            <a:noAutofit/>
          </a:bodyPr>
          <a:lstStyle/>
          <a:p>
            <a:r>
              <a:rPr lang="en-IN" sz="4400" dirty="0">
                <a:solidFill>
                  <a:srgbClr val="00B0F0"/>
                </a:solidFill>
                <a:latin typeface="Arial Rounded MT Bold" panose="020F0704030504030204" pitchFamily="34" charset="0"/>
              </a:rPr>
              <a:t>Data Analytics Task</a:t>
            </a:r>
            <a:endParaRPr sz="4400" dirty="0">
              <a:solidFill>
                <a:srgbClr val="00B0F0"/>
              </a:solidFill>
              <a:latin typeface="Arial Rounded MT Bold" panose="020F0704030504030204" pitchFamily="34" charset="0"/>
            </a:endParaRPr>
          </a:p>
        </p:txBody>
      </p:sp>
      <p:sp>
        <p:nvSpPr>
          <p:cNvPr id="21" name="TextBox 20">
            <a:extLst>
              <a:ext uri="{FF2B5EF4-FFF2-40B4-BE49-F238E27FC236}">
                <a16:creationId xmlns:a16="http://schemas.microsoft.com/office/drawing/2014/main" id="{4E2D795C-07AB-4CED-9D9A-A0BEDB41EB3A}"/>
              </a:ext>
            </a:extLst>
          </p:cNvPr>
          <p:cNvSpPr txBox="1"/>
          <p:nvPr/>
        </p:nvSpPr>
        <p:spPr>
          <a:xfrm>
            <a:off x="57828" y="968134"/>
            <a:ext cx="5508960" cy="4370427"/>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dirty="0">
                <a:solidFill>
                  <a:srgbClr val="FFC000"/>
                </a:solidFill>
                <a:latin typeface="Abadi" panose="020B0604020104020204" pitchFamily="34" charset="0"/>
              </a:rPr>
              <a:t>There was blank cell in row number 80 in the “Offered Salary” column and was removed as it will not affect the data.</a:t>
            </a:r>
          </a:p>
          <a:p>
            <a:pPr marL="285750" indent="-285750" algn="just">
              <a:buFont typeface="Wingdings" panose="05000000000000000000" pitchFamily="2" charset="2"/>
              <a:buChar char="Ø"/>
            </a:pPr>
            <a:r>
              <a:rPr lang="en-US" sz="1600" dirty="0">
                <a:solidFill>
                  <a:srgbClr val="00B0F0"/>
                </a:solidFill>
                <a:latin typeface="Abadi" panose="020B0604020104020204" pitchFamily="34" charset="0"/>
              </a:rPr>
              <a:t>Column “Post Name”: </a:t>
            </a:r>
            <a:r>
              <a:rPr lang="en-US" sz="1600" dirty="0">
                <a:solidFill>
                  <a:srgbClr val="FFC000"/>
                </a:solidFill>
                <a:latin typeface="Abadi" panose="020B0604020104020204" pitchFamily="34" charset="0"/>
              </a:rPr>
              <a:t>“c-10” was replace by “c10” and “-” was replace by c9 as mode was approx. and according to “Offered Salary” column it comes under  85130 – 85837.</a:t>
            </a:r>
          </a:p>
          <a:p>
            <a:pPr marL="285750" indent="-285750" algn="just">
              <a:buFont typeface="Wingdings" panose="05000000000000000000" pitchFamily="2" charset="2"/>
              <a:buChar char="Ø"/>
            </a:pPr>
            <a:r>
              <a:rPr lang="en-US" sz="1600" dirty="0">
                <a:solidFill>
                  <a:srgbClr val="00B0F0"/>
                </a:solidFill>
                <a:latin typeface="Abadi" panose="020B0604020104020204" pitchFamily="34" charset="0"/>
              </a:rPr>
              <a:t>Column “event_name”:  </a:t>
            </a:r>
            <a:r>
              <a:rPr lang="en-US" sz="1600" dirty="0">
                <a:solidFill>
                  <a:srgbClr val="FFC000"/>
                </a:solidFill>
                <a:latin typeface="Abadi" panose="020B0604020104020204" pitchFamily="34" charset="0"/>
              </a:rPr>
              <a:t>“-” was replace by “Don't want to say”.</a:t>
            </a:r>
          </a:p>
          <a:p>
            <a:pPr marL="285750" indent="-285750" algn="just">
              <a:buFont typeface="Wingdings" panose="05000000000000000000" pitchFamily="2" charset="2"/>
              <a:buChar char="Ø"/>
            </a:pPr>
            <a:r>
              <a:rPr lang="en-US" sz="1600" dirty="0">
                <a:solidFill>
                  <a:srgbClr val="00B0F0"/>
                </a:solidFill>
                <a:latin typeface="Abadi" panose="020B0604020104020204" pitchFamily="34" charset="0"/>
              </a:rPr>
              <a:t>application_id: </a:t>
            </a:r>
            <a:r>
              <a:rPr lang="en-US" sz="1600" dirty="0">
                <a:solidFill>
                  <a:srgbClr val="FFC000"/>
                </a:solidFill>
                <a:latin typeface="Abadi" panose="020B0604020104020204" pitchFamily="34" charset="0"/>
              </a:rPr>
              <a:t>Duplicates are removed.</a:t>
            </a:r>
            <a:endParaRPr lang="en-IN" sz="1600" dirty="0">
              <a:solidFill>
                <a:srgbClr val="FFC000"/>
              </a:solidFill>
              <a:latin typeface="Abadi" panose="020B0604020104020204" pitchFamily="34" charset="0"/>
            </a:endParaRPr>
          </a:p>
          <a:p>
            <a:pPr marL="285750" indent="-285750" algn="just">
              <a:buFont typeface="Wingdings" panose="05000000000000000000" pitchFamily="2" charset="2"/>
              <a:buChar char="Ø"/>
            </a:pPr>
            <a:r>
              <a:rPr lang="en-IN" sz="1600" dirty="0">
                <a:solidFill>
                  <a:srgbClr val="FFC000"/>
                </a:solidFill>
                <a:latin typeface="Abadi" panose="020B0604020104020204" pitchFamily="34" charset="0"/>
              </a:rPr>
              <a:t>Using IQR Method, 3 Outliers found (200000, 300000 and 400000) and were removed.</a:t>
            </a:r>
          </a:p>
          <a:p>
            <a:pPr marL="285750" indent="-285750" algn="just">
              <a:buFont typeface="Wingdings" panose="05000000000000000000" pitchFamily="2" charset="2"/>
              <a:buChar char="Ø"/>
            </a:pPr>
            <a:r>
              <a:rPr lang="en-IN" sz="1600" dirty="0">
                <a:solidFill>
                  <a:srgbClr val="FFC000"/>
                </a:solidFill>
                <a:latin typeface="Abadi" panose="020B0604020104020204" pitchFamily="34" charset="0"/>
              </a:rPr>
              <a:t>All the Insights are based on  Sheet – “Without Outliers” only.</a:t>
            </a:r>
          </a:p>
          <a:p>
            <a:pPr marL="285750" indent="-285750" algn="just">
              <a:buFont typeface="Wingdings" panose="05000000000000000000" pitchFamily="2" charset="2"/>
              <a:buChar char="Ø"/>
            </a:pPr>
            <a:r>
              <a:rPr lang="en-IN" sz="1600" dirty="0">
                <a:solidFill>
                  <a:srgbClr val="FFC000"/>
                </a:solidFill>
                <a:latin typeface="Abadi" panose="020B0604020104020204" pitchFamily="34" charset="0"/>
              </a:rPr>
              <a:t>All the Charts are attached to respective tasks.</a:t>
            </a:r>
          </a:p>
          <a:p>
            <a:endParaRPr lang="en-IN" dirty="0"/>
          </a:p>
          <a:p>
            <a:pPr marL="285750" indent="-285750">
              <a:buFont typeface="Wingdings" panose="05000000000000000000" pitchFamily="2" charset="2"/>
              <a:buChar char="Ø"/>
            </a:pPr>
            <a:endParaRPr lang="en-IN" dirty="0"/>
          </a:p>
        </p:txBody>
      </p:sp>
      <p:pic>
        <p:nvPicPr>
          <p:cNvPr id="23" name="Picture 22">
            <a:extLst>
              <a:ext uri="{FF2B5EF4-FFF2-40B4-BE49-F238E27FC236}">
                <a16:creationId xmlns:a16="http://schemas.microsoft.com/office/drawing/2014/main" id="{04701D15-EF17-4F80-8595-D1A5F00A6541}"/>
              </a:ext>
            </a:extLst>
          </p:cNvPr>
          <p:cNvPicPr>
            <a:picLocks noChangeAspect="1"/>
          </p:cNvPicPr>
          <p:nvPr/>
        </p:nvPicPr>
        <p:blipFill>
          <a:blip r:embed="rId2"/>
          <a:stretch>
            <a:fillRect/>
          </a:stretch>
        </p:blipFill>
        <p:spPr>
          <a:xfrm>
            <a:off x="474396" y="4990941"/>
            <a:ext cx="8328375" cy="898925"/>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35BE0069-BD7D-4B9B-A7F8-D37778D7C078}"/>
              </a:ext>
            </a:extLst>
          </p:cNvPr>
          <p:cNvPicPr>
            <a:picLocks noChangeAspect="1"/>
          </p:cNvPicPr>
          <p:nvPr/>
        </p:nvPicPr>
        <p:blipFill>
          <a:blip r:embed="rId3"/>
          <a:stretch>
            <a:fillRect/>
          </a:stretch>
        </p:blipFill>
        <p:spPr>
          <a:xfrm>
            <a:off x="5566788" y="1357381"/>
            <a:ext cx="3577212" cy="303959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6009B5B-FC7B-4303-BA6B-082FFC7BEA75}"/>
              </a:ext>
            </a:extLst>
          </p:cNvPr>
          <p:cNvSpPr txBox="1"/>
          <p:nvPr/>
        </p:nvSpPr>
        <p:spPr>
          <a:xfrm>
            <a:off x="4780722" y="6157449"/>
            <a:ext cx="4770782" cy="369332"/>
          </a:xfrm>
          <a:prstGeom prst="rect">
            <a:avLst/>
          </a:prstGeom>
          <a:noFill/>
        </p:spPr>
        <p:txBody>
          <a:bodyPr wrap="square">
            <a:spAutoFit/>
          </a:bodyPr>
          <a:lstStyle/>
          <a:p>
            <a:r>
              <a:rPr lang="en-US" dirty="0">
                <a:solidFill>
                  <a:srgbClr val="FFC000"/>
                </a:solidFill>
                <a:highlight>
                  <a:srgbClr val="000000"/>
                </a:highlight>
                <a:latin typeface="Abadi" panose="020B0604020104020204" pitchFamily="34" charset="0"/>
                <a:hlinkClick r:id="rId4"/>
              </a:rPr>
              <a:t>Click here for the Dataset used </a:t>
            </a:r>
            <a:endParaRPr lang="en-IN" dirty="0">
              <a:solidFill>
                <a:srgbClr val="FFC000"/>
              </a:solidFill>
              <a:highlight>
                <a:srgbClr val="000000"/>
              </a:highlight>
              <a:latin typeface="Abadi" panose="020B0604020104020204" pitchFamily="34" charset="0"/>
            </a:endParaRPr>
          </a:p>
        </p:txBody>
      </p:sp>
    </p:spTree>
    <p:extLst>
      <p:ext uri="{BB962C8B-B14F-4D97-AF65-F5344CB8AC3E}">
        <p14:creationId xmlns:p14="http://schemas.microsoft.com/office/powerpoint/2010/main" val="2198962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20" y="209437"/>
            <a:ext cx="7765322" cy="749551"/>
          </a:xfrm>
        </p:spPr>
        <p:txBody>
          <a:bodyPr>
            <a:noAutofit/>
          </a:bodyPr>
          <a:lstStyle/>
          <a:p>
            <a:r>
              <a:rPr lang="en-IN" sz="4800" dirty="0">
                <a:solidFill>
                  <a:srgbClr val="00B0F0"/>
                </a:solidFill>
                <a:latin typeface="Arial Rounded MT Bold" panose="020F0704030504030204" pitchFamily="34" charset="0"/>
              </a:rPr>
              <a:t>Insights</a:t>
            </a:r>
            <a:endParaRPr sz="4800" dirty="0">
              <a:solidFill>
                <a:srgbClr val="00B0F0"/>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40049E80-2CC5-4EC0-A59B-5450D4F5E589}"/>
              </a:ext>
            </a:extLst>
          </p:cNvPr>
          <p:cNvSpPr txBox="1"/>
          <p:nvPr/>
        </p:nvSpPr>
        <p:spPr>
          <a:xfrm>
            <a:off x="0" y="1130266"/>
            <a:ext cx="9144000" cy="646331"/>
          </a:xfrm>
          <a:prstGeom prst="rect">
            <a:avLst/>
          </a:prstGeom>
          <a:noFill/>
        </p:spPr>
        <p:txBody>
          <a:bodyPr wrap="square" rtlCol="0">
            <a:spAutoFit/>
          </a:bodyPr>
          <a:lstStyle/>
          <a:p>
            <a:r>
              <a:rPr lang="en-US" b="1" dirty="0">
                <a:solidFill>
                  <a:srgbClr val="33CC33"/>
                </a:solidFill>
                <a:latin typeface="Arial Rounded MT Bold" panose="020F0704030504030204" pitchFamily="34" charset="0"/>
              </a:rPr>
              <a:t>A. Hiring Analysis: </a:t>
            </a:r>
            <a:r>
              <a:rPr lang="en-US" dirty="0">
                <a:effectLst>
                  <a:outerShdw blurRad="38100" dist="38100" dir="2700000" algn="tl">
                    <a:srgbClr val="000000">
                      <a:alpha val="43137"/>
                    </a:srgbClr>
                  </a:outerShdw>
                </a:effectLst>
                <a:latin typeface="Arial Rounded MT Bold" panose="020F0704030504030204" pitchFamily="34" charset="0"/>
              </a:rPr>
              <a:t>Determine the gender distribution of hires. How many males and females have been hired by the company?</a:t>
            </a:r>
            <a:endParaRPr lang="en-IN" dirty="0">
              <a:effectLst>
                <a:outerShdw blurRad="38100" dist="38100" dir="2700000" algn="tl">
                  <a:srgbClr val="000000">
                    <a:alpha val="43137"/>
                  </a:srgbClr>
                </a:outerShdw>
              </a:effectLst>
              <a:latin typeface="Arial Rounded MT Bold" panose="020F0704030504030204" pitchFamily="34" charset="0"/>
            </a:endParaRPr>
          </a:p>
        </p:txBody>
      </p:sp>
      <p:pic>
        <p:nvPicPr>
          <p:cNvPr id="11" name="Picture 10">
            <a:extLst>
              <a:ext uri="{FF2B5EF4-FFF2-40B4-BE49-F238E27FC236}">
                <a16:creationId xmlns:a16="http://schemas.microsoft.com/office/drawing/2014/main" id="{26648796-ACD3-4182-891F-B7217CD93CCB}"/>
              </a:ext>
            </a:extLst>
          </p:cNvPr>
          <p:cNvPicPr>
            <a:picLocks noChangeAspect="1"/>
          </p:cNvPicPr>
          <p:nvPr/>
        </p:nvPicPr>
        <p:blipFill rotWithShape="1">
          <a:blip r:embed="rId2"/>
          <a:srcRect t="5444"/>
          <a:stretch/>
        </p:blipFill>
        <p:spPr>
          <a:xfrm>
            <a:off x="468275" y="2029765"/>
            <a:ext cx="3164613" cy="127614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8544189A-1261-4620-BFE0-FABC1581384E}"/>
              </a:ext>
            </a:extLst>
          </p:cNvPr>
          <p:cNvPicPr>
            <a:picLocks noChangeAspect="1"/>
          </p:cNvPicPr>
          <p:nvPr/>
        </p:nvPicPr>
        <p:blipFill>
          <a:blip r:embed="rId3"/>
          <a:stretch>
            <a:fillRect/>
          </a:stretch>
        </p:blipFill>
        <p:spPr>
          <a:xfrm>
            <a:off x="4701324" y="3716841"/>
            <a:ext cx="4212562" cy="2902477"/>
          </a:xfrm>
          <a:prstGeom prst="rect">
            <a:avLst/>
          </a:prstGeom>
        </p:spPr>
      </p:pic>
      <p:pic>
        <p:nvPicPr>
          <p:cNvPr id="19" name="Picture 18">
            <a:extLst>
              <a:ext uri="{FF2B5EF4-FFF2-40B4-BE49-F238E27FC236}">
                <a16:creationId xmlns:a16="http://schemas.microsoft.com/office/drawing/2014/main" id="{A9BAE48C-8BE8-44FB-86CB-9B085AB1D2C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89339" y="5128861"/>
            <a:ext cx="2816436" cy="1519702"/>
          </a:xfrm>
          <a:prstGeom prst="ellipse">
            <a:avLst/>
          </a:prstGeom>
          <a:ln>
            <a:noFill/>
          </a:ln>
          <a:effectLst>
            <a:softEdge rad="112500"/>
          </a:effectLst>
        </p:spPr>
      </p:pic>
      <p:sp>
        <p:nvSpPr>
          <p:cNvPr id="20" name="TextBox 19">
            <a:extLst>
              <a:ext uri="{FF2B5EF4-FFF2-40B4-BE49-F238E27FC236}">
                <a16:creationId xmlns:a16="http://schemas.microsoft.com/office/drawing/2014/main" id="{57C705E1-4C6B-4BD0-B646-14A02E0B4459}"/>
              </a:ext>
            </a:extLst>
          </p:cNvPr>
          <p:cNvSpPr txBox="1"/>
          <p:nvPr/>
        </p:nvSpPr>
        <p:spPr>
          <a:xfrm>
            <a:off x="116273" y="4387555"/>
            <a:ext cx="4326405" cy="646331"/>
          </a:xfrm>
          <a:prstGeom prst="rect">
            <a:avLst/>
          </a:prstGeom>
          <a:noFill/>
        </p:spPr>
        <p:txBody>
          <a:bodyPr wrap="square" rtlCol="0">
            <a:spAutoFit/>
          </a:bodyPr>
          <a:lstStyle/>
          <a:p>
            <a:pPr algn="just"/>
            <a:r>
              <a:rPr lang="en-IN" dirty="0">
                <a:solidFill>
                  <a:srgbClr val="FFC000"/>
                </a:solidFill>
                <a:latin typeface="Abadi" panose="020B0604020104020204" pitchFamily="34" charset="0"/>
              </a:rPr>
              <a:t>Total 4402 employee hired including 1850 Female and 2552 Male.</a:t>
            </a:r>
          </a:p>
        </p:txBody>
      </p:sp>
    </p:spTree>
    <p:extLst>
      <p:ext uri="{BB962C8B-B14F-4D97-AF65-F5344CB8AC3E}">
        <p14:creationId xmlns:p14="http://schemas.microsoft.com/office/powerpoint/2010/main" val="2867222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0049E80-2CC5-4EC0-A59B-5450D4F5E589}"/>
              </a:ext>
            </a:extLst>
          </p:cNvPr>
          <p:cNvSpPr txBox="1"/>
          <p:nvPr/>
        </p:nvSpPr>
        <p:spPr>
          <a:xfrm>
            <a:off x="0" y="274237"/>
            <a:ext cx="9144000" cy="369332"/>
          </a:xfrm>
          <a:prstGeom prst="rect">
            <a:avLst/>
          </a:prstGeom>
          <a:noFill/>
        </p:spPr>
        <p:txBody>
          <a:bodyPr wrap="square" rtlCol="0">
            <a:spAutoFit/>
          </a:bodyPr>
          <a:lstStyle/>
          <a:p>
            <a:r>
              <a:rPr lang="en-US" b="1" dirty="0">
                <a:solidFill>
                  <a:srgbClr val="33CC33"/>
                </a:solidFill>
                <a:latin typeface="Arial Rounded MT Bold" panose="020F0704030504030204" pitchFamily="34" charset="0"/>
              </a:rPr>
              <a:t>B. Salary Analysis: </a:t>
            </a:r>
            <a:r>
              <a:rPr lang="en-US" dirty="0">
                <a:effectLst>
                  <a:outerShdw blurRad="38100" dist="38100" dir="2700000" algn="tl">
                    <a:srgbClr val="000000">
                      <a:alpha val="43137"/>
                    </a:srgbClr>
                  </a:outerShdw>
                </a:effectLst>
                <a:latin typeface="Arial Rounded MT Bold" panose="020F0704030504030204" pitchFamily="34" charset="0"/>
              </a:rPr>
              <a:t>What is the average salary offered by this company? </a:t>
            </a:r>
            <a:endParaRPr lang="en-IN" dirty="0">
              <a:effectLst>
                <a:outerShdw blurRad="38100" dist="38100" dir="2700000" algn="tl">
                  <a:srgbClr val="000000">
                    <a:alpha val="43137"/>
                  </a:srgbClr>
                </a:outerShdw>
              </a:effectLst>
              <a:latin typeface="Arial Rounded MT Bold" panose="020F0704030504030204" pitchFamily="34" charset="0"/>
            </a:endParaRPr>
          </a:p>
        </p:txBody>
      </p:sp>
      <p:pic>
        <p:nvPicPr>
          <p:cNvPr id="8" name="Picture 7">
            <a:extLst>
              <a:ext uri="{FF2B5EF4-FFF2-40B4-BE49-F238E27FC236}">
                <a16:creationId xmlns:a16="http://schemas.microsoft.com/office/drawing/2014/main" id="{F6CF11DD-3751-4985-B96C-3944138897A0}"/>
              </a:ext>
            </a:extLst>
          </p:cNvPr>
          <p:cNvPicPr>
            <a:picLocks noChangeAspect="1"/>
          </p:cNvPicPr>
          <p:nvPr/>
        </p:nvPicPr>
        <p:blipFill>
          <a:blip r:embed="rId2"/>
          <a:stretch>
            <a:fillRect/>
          </a:stretch>
        </p:blipFill>
        <p:spPr>
          <a:xfrm>
            <a:off x="4776758" y="2740986"/>
            <a:ext cx="4172532" cy="3658111"/>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78DAE1E4-B55E-4AE9-B586-8C9A8AF1A369}"/>
              </a:ext>
            </a:extLst>
          </p:cNvPr>
          <p:cNvSpPr txBox="1"/>
          <p:nvPr/>
        </p:nvSpPr>
        <p:spPr>
          <a:xfrm>
            <a:off x="305241" y="986660"/>
            <a:ext cx="8396631" cy="1754326"/>
          </a:xfrm>
          <a:prstGeom prst="rect">
            <a:avLst/>
          </a:prstGeom>
          <a:noFill/>
        </p:spPr>
        <p:txBody>
          <a:bodyPr wrap="square">
            <a:spAutoFit/>
          </a:bodyPr>
          <a:lstStyle/>
          <a:p>
            <a:pPr marL="285750" indent="-285750">
              <a:buFont typeface="Wingdings" panose="05000000000000000000" pitchFamily="2" charset="2"/>
              <a:buChar char="q"/>
            </a:pPr>
            <a:r>
              <a:rPr lang="en-US" dirty="0">
                <a:solidFill>
                  <a:srgbClr val="FFC000"/>
                </a:solidFill>
                <a:latin typeface="Abadi" panose="020B0604020104020204" pitchFamily="34" charset="0"/>
              </a:rPr>
              <a:t>Average Salary = Adding “Offered Salary” and dividing total number of employee (application_id) 	</a:t>
            </a:r>
            <a:r>
              <a:rPr lang="en-US" dirty="0"/>
              <a:t>							</a:t>
            </a:r>
          </a:p>
          <a:p>
            <a:r>
              <a:rPr lang="en-US" dirty="0"/>
              <a:t>								</a:t>
            </a:r>
          </a:p>
          <a:p>
            <a:pPr marL="285750" indent="-285750">
              <a:buFont typeface="Wingdings" panose="05000000000000000000" pitchFamily="2" charset="2"/>
              <a:buChar char="q"/>
            </a:pPr>
            <a:r>
              <a:rPr lang="en-US" dirty="0">
                <a:solidFill>
                  <a:srgbClr val="FFC000"/>
                </a:solidFill>
                <a:latin typeface="Abadi" panose="020B0604020104020204" pitchFamily="34" charset="0"/>
              </a:rPr>
              <a:t>Formula Used=AVERAGE(G2:G7138,A2:A7138)	</a:t>
            </a:r>
            <a:r>
              <a:rPr lang="en-US" dirty="0"/>
              <a:t>														</a:t>
            </a:r>
          </a:p>
          <a:p>
            <a:r>
              <a:rPr lang="en-US" dirty="0"/>
              <a:t>								</a:t>
            </a:r>
          </a:p>
        </p:txBody>
      </p:sp>
      <p:sp>
        <p:nvSpPr>
          <p:cNvPr id="18" name="TextBox 17">
            <a:extLst>
              <a:ext uri="{FF2B5EF4-FFF2-40B4-BE49-F238E27FC236}">
                <a16:creationId xmlns:a16="http://schemas.microsoft.com/office/drawing/2014/main" id="{BCFA2513-BA90-4D13-803C-015E900CEEE1}"/>
              </a:ext>
            </a:extLst>
          </p:cNvPr>
          <p:cNvSpPr txBox="1"/>
          <p:nvPr/>
        </p:nvSpPr>
        <p:spPr>
          <a:xfrm>
            <a:off x="194710" y="3730408"/>
            <a:ext cx="4592096" cy="646331"/>
          </a:xfrm>
          <a:prstGeom prst="rect">
            <a:avLst/>
          </a:prstGeom>
          <a:noFill/>
        </p:spPr>
        <p:txBody>
          <a:bodyPr wrap="square">
            <a:spAutoFit/>
          </a:bodyPr>
          <a:lstStyle/>
          <a:p>
            <a:r>
              <a:rPr lang="en-US" dirty="0">
                <a:solidFill>
                  <a:srgbClr val="FFC000"/>
                </a:solidFill>
                <a:latin typeface="Abadi" panose="020B0604020104020204" pitchFamily="34" charset="0"/>
              </a:rPr>
              <a:t>The Average Salary offered by the company is 49904.87.</a:t>
            </a:r>
            <a:endParaRPr lang="en-IN" dirty="0"/>
          </a:p>
        </p:txBody>
      </p:sp>
      <p:pic>
        <p:nvPicPr>
          <p:cNvPr id="14" name="Picture 13">
            <a:extLst>
              <a:ext uri="{FF2B5EF4-FFF2-40B4-BE49-F238E27FC236}">
                <a16:creationId xmlns:a16="http://schemas.microsoft.com/office/drawing/2014/main" id="{5A8E5D38-3C2D-4959-A8B9-1EDEAF7CF71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20873530">
            <a:off x="345455" y="4481063"/>
            <a:ext cx="2871667" cy="1834053"/>
          </a:xfrm>
          <a:prstGeom prst="ellipse">
            <a:avLst/>
          </a:prstGeom>
          <a:ln>
            <a:noFill/>
          </a:ln>
          <a:effectLst>
            <a:softEdge rad="112500"/>
          </a:effectLst>
        </p:spPr>
      </p:pic>
    </p:spTree>
    <p:extLst>
      <p:ext uri="{BB962C8B-B14F-4D97-AF65-F5344CB8AC3E}">
        <p14:creationId xmlns:p14="http://schemas.microsoft.com/office/powerpoint/2010/main" val="2165047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0049E80-2CC5-4EC0-A59B-5450D4F5E589}"/>
              </a:ext>
            </a:extLst>
          </p:cNvPr>
          <p:cNvSpPr txBox="1"/>
          <p:nvPr/>
        </p:nvSpPr>
        <p:spPr>
          <a:xfrm>
            <a:off x="0" y="92773"/>
            <a:ext cx="9144000" cy="369332"/>
          </a:xfrm>
          <a:prstGeom prst="rect">
            <a:avLst/>
          </a:prstGeom>
          <a:noFill/>
        </p:spPr>
        <p:txBody>
          <a:bodyPr wrap="square" rtlCol="0">
            <a:spAutoFit/>
          </a:bodyPr>
          <a:lstStyle/>
          <a:p>
            <a:r>
              <a:rPr lang="en-US" b="1" dirty="0">
                <a:solidFill>
                  <a:srgbClr val="33CC33"/>
                </a:solidFill>
                <a:latin typeface="Arial Rounded MT Bold" panose="020F0704030504030204" pitchFamily="34" charset="0"/>
              </a:rPr>
              <a:t>C. Salary Distribution: </a:t>
            </a:r>
            <a:r>
              <a:rPr lang="en-US" dirty="0">
                <a:effectLst>
                  <a:outerShdw blurRad="38100" dist="38100" dir="2700000" algn="tl">
                    <a:srgbClr val="000000">
                      <a:alpha val="43137"/>
                    </a:srgbClr>
                  </a:outerShdw>
                </a:effectLst>
                <a:latin typeface="Arial Rounded MT Bold" panose="020F0704030504030204" pitchFamily="34" charset="0"/>
              </a:rPr>
              <a:t>Create class intervals for the salaries in the company?</a:t>
            </a:r>
            <a:endParaRPr lang="en-IN" dirty="0">
              <a:effectLst>
                <a:outerShdw blurRad="38100" dist="38100" dir="2700000" algn="tl">
                  <a:srgbClr val="000000">
                    <a:alpha val="43137"/>
                  </a:srgbClr>
                </a:outerShdw>
              </a:effectLst>
              <a:latin typeface="Arial Rounded MT Bold" panose="020F0704030504030204" pitchFamily="34" charset="0"/>
            </a:endParaRPr>
          </a:p>
        </p:txBody>
      </p:sp>
      <p:pic>
        <p:nvPicPr>
          <p:cNvPr id="3" name="Picture 2">
            <a:extLst>
              <a:ext uri="{FF2B5EF4-FFF2-40B4-BE49-F238E27FC236}">
                <a16:creationId xmlns:a16="http://schemas.microsoft.com/office/drawing/2014/main" id="{AD0C26B0-EEC8-482B-95C4-F27A9E2FFBAB}"/>
              </a:ext>
            </a:extLst>
          </p:cNvPr>
          <p:cNvPicPr>
            <a:picLocks noChangeAspect="1"/>
          </p:cNvPicPr>
          <p:nvPr/>
        </p:nvPicPr>
        <p:blipFill rotWithShape="1">
          <a:blip r:embed="rId2"/>
          <a:srcRect b="4271"/>
          <a:stretch/>
        </p:blipFill>
        <p:spPr>
          <a:xfrm>
            <a:off x="6954538" y="3935157"/>
            <a:ext cx="2004800" cy="2859983"/>
          </a:xfrm>
          <a:prstGeom prst="rect">
            <a:avLst/>
          </a:prstGeom>
        </p:spPr>
      </p:pic>
      <p:sp>
        <p:nvSpPr>
          <p:cNvPr id="10" name="TextBox 9">
            <a:extLst>
              <a:ext uri="{FF2B5EF4-FFF2-40B4-BE49-F238E27FC236}">
                <a16:creationId xmlns:a16="http://schemas.microsoft.com/office/drawing/2014/main" id="{3C39F64B-465C-4B09-BF9F-0123B32688B6}"/>
              </a:ext>
            </a:extLst>
          </p:cNvPr>
          <p:cNvSpPr txBox="1"/>
          <p:nvPr/>
        </p:nvSpPr>
        <p:spPr>
          <a:xfrm>
            <a:off x="184662" y="4850337"/>
            <a:ext cx="5512753" cy="1754326"/>
          </a:xfrm>
          <a:prstGeom prst="rect">
            <a:avLst/>
          </a:prstGeom>
          <a:noFill/>
        </p:spPr>
        <p:txBody>
          <a:bodyPr wrap="square">
            <a:spAutoFit/>
          </a:bodyPr>
          <a:lstStyle/>
          <a:p>
            <a:r>
              <a:rPr lang="en-US" b="1" dirty="0">
                <a:solidFill>
                  <a:srgbClr val="FFC000"/>
                </a:solidFill>
                <a:latin typeface="Abadi" panose="020B0604020104020204" pitchFamily="34" charset="0"/>
              </a:rPr>
              <a:t>Formula: </a:t>
            </a:r>
            <a:r>
              <a:rPr lang="en-US" dirty="0">
                <a:latin typeface="Abadi" panose="020B0604020104020204" pitchFamily="34" charset="0"/>
              </a:rPr>
              <a:t>COUNTIFS(G2:G7138,"&gt;0",G2:G7138,"&lt;10000") and for next frequency again from COUNIFS(G2:G7138,"&gt;10001",G2:G7138,"&lt;20000") and so on.</a:t>
            </a:r>
            <a:r>
              <a:rPr lang="en-US" dirty="0"/>
              <a:t>																	</a:t>
            </a:r>
          </a:p>
        </p:txBody>
      </p:sp>
      <p:sp>
        <p:nvSpPr>
          <p:cNvPr id="6" name="Arrow: Chevron 5">
            <a:extLst>
              <a:ext uri="{FF2B5EF4-FFF2-40B4-BE49-F238E27FC236}">
                <a16:creationId xmlns:a16="http://schemas.microsoft.com/office/drawing/2014/main" id="{0F6E81A5-E9EB-4BA0-B6FD-0FC826DA1412}"/>
              </a:ext>
            </a:extLst>
          </p:cNvPr>
          <p:cNvSpPr/>
          <p:nvPr/>
        </p:nvSpPr>
        <p:spPr>
          <a:xfrm>
            <a:off x="5928454" y="5297938"/>
            <a:ext cx="633047" cy="703385"/>
          </a:xfrm>
          <a:prstGeom prst="chevron">
            <a:avLst/>
          </a:prstGeom>
          <a:solidFill>
            <a:srgbClr val="FFC00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1" name="Picture 10">
            <a:extLst>
              <a:ext uri="{FF2B5EF4-FFF2-40B4-BE49-F238E27FC236}">
                <a16:creationId xmlns:a16="http://schemas.microsoft.com/office/drawing/2014/main" id="{8921B0BA-2CDE-4B2D-B0CF-F921459ACE46}"/>
              </a:ext>
            </a:extLst>
          </p:cNvPr>
          <p:cNvPicPr>
            <a:picLocks noChangeAspect="1"/>
          </p:cNvPicPr>
          <p:nvPr/>
        </p:nvPicPr>
        <p:blipFill>
          <a:blip r:embed="rId3"/>
          <a:stretch>
            <a:fillRect/>
          </a:stretch>
        </p:blipFill>
        <p:spPr>
          <a:xfrm>
            <a:off x="383733" y="462105"/>
            <a:ext cx="8006641" cy="3420547"/>
          </a:xfrm>
          <a:prstGeom prst="rect">
            <a:avLst/>
          </a:prstGeom>
        </p:spPr>
      </p:pic>
    </p:spTree>
    <p:extLst>
      <p:ext uri="{BB962C8B-B14F-4D97-AF65-F5344CB8AC3E}">
        <p14:creationId xmlns:p14="http://schemas.microsoft.com/office/powerpoint/2010/main" val="14892125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595</TotalTime>
  <Words>1236</Words>
  <Application>Microsoft Office PowerPoint</Application>
  <PresentationFormat>On-screen Show (4:3)</PresentationFormat>
  <Paragraphs>82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Abadi</vt:lpstr>
      <vt:lpstr>Arial Rounded MT Bold</vt:lpstr>
      <vt:lpstr>Bookman Old Style</vt:lpstr>
      <vt:lpstr>Calisto MT</vt:lpstr>
      <vt:lpstr>Century Gothic</vt:lpstr>
      <vt:lpstr>Wingdings</vt:lpstr>
      <vt:lpstr>Wingdings 2</vt:lpstr>
      <vt:lpstr>Slate</vt:lpstr>
      <vt:lpstr>Hiring Process Analytics</vt:lpstr>
      <vt:lpstr>PowerPoint Presentation</vt:lpstr>
      <vt:lpstr>Project Description</vt:lpstr>
      <vt:lpstr>Approach</vt:lpstr>
      <vt:lpstr>Tech-Stack Used</vt:lpstr>
      <vt:lpstr>Data Analytics Task</vt:lpstr>
      <vt:lpstr>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Hiring Process Analytics</dc:title>
  <dc:subject/>
  <dc:creator/>
  <cp:keywords/>
  <dc:description>generated using python-pptx</dc:description>
  <cp:lastModifiedBy>Shivam Singh</cp:lastModifiedBy>
  <cp:revision>58</cp:revision>
  <dcterms:created xsi:type="dcterms:W3CDTF">2013-01-27T09:14:16Z</dcterms:created>
  <dcterms:modified xsi:type="dcterms:W3CDTF">2025-04-04T12:21:36Z</dcterms:modified>
  <cp:category/>
</cp:coreProperties>
</file>